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256" r:id="rId2"/>
    <p:sldId id="257" r:id="rId3"/>
    <p:sldId id="258" r:id="rId4"/>
    <p:sldId id="260" r:id="rId5"/>
  </p:sldIdLst>
  <p:sldSz cx="15748000" cy="222758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134067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8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134067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8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134067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8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134067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8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134067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8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134067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8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134067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8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134067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8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134067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8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3175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3175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3175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3175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3175" cap="flat">
              <a:noFill/>
              <a:miter lim="400000"/>
            </a:ln>
          </a:bottom>
          <a:insideH>
            <a:ln w="3175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3175" cap="flat">
              <a:solidFill>
                <a:srgbClr val="B8B8B8"/>
              </a:solidFill>
              <a:prstDash val="solid"/>
              <a:miter lim="400000"/>
            </a:ln>
          </a:left>
          <a:right>
            <a:ln w="3175" cap="flat">
              <a:solidFill>
                <a:srgbClr val="B8B8B8"/>
              </a:solidFill>
              <a:prstDash val="solid"/>
              <a:miter lim="400000"/>
            </a:ln>
          </a:right>
          <a:top>
            <a:ln w="3175" cap="flat">
              <a:solidFill>
                <a:srgbClr val="B8B8B8"/>
              </a:solidFill>
              <a:prstDash val="solid"/>
              <a:miter lim="400000"/>
            </a:ln>
          </a:top>
          <a:bottom>
            <a:ln w="3175" cap="flat">
              <a:solidFill>
                <a:srgbClr val="B8B8B8"/>
              </a:solidFill>
              <a:prstDash val="solid"/>
              <a:miter lim="400000"/>
            </a:ln>
          </a:bottom>
          <a:insideH>
            <a:ln w="3175" cap="flat">
              <a:solidFill>
                <a:srgbClr val="B8B8B8"/>
              </a:solidFill>
              <a:prstDash val="solid"/>
              <a:miter lim="400000"/>
            </a:ln>
          </a:insideH>
          <a:insideV>
            <a:ln w="3175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606060"/>
              </a:solidFill>
              <a:prstDash val="solid"/>
              <a:miter lim="400000"/>
            </a:ln>
          </a:left>
          <a:right>
            <a:ln w="3175" cap="flat">
              <a:solidFill>
                <a:srgbClr val="606060"/>
              </a:solidFill>
              <a:prstDash val="solid"/>
              <a:miter lim="400000"/>
            </a:ln>
          </a:right>
          <a:top>
            <a:ln w="3175" cap="flat">
              <a:solidFill>
                <a:srgbClr val="606060"/>
              </a:solidFill>
              <a:prstDash val="solid"/>
              <a:miter lim="400000"/>
            </a:ln>
          </a:top>
          <a:bottom>
            <a:ln w="3175" cap="flat">
              <a:solidFill>
                <a:srgbClr val="606060"/>
              </a:solidFill>
              <a:prstDash val="solid"/>
              <a:miter lim="400000"/>
            </a:ln>
          </a:bottom>
          <a:insideH>
            <a:ln w="3175" cap="flat">
              <a:solidFill>
                <a:srgbClr val="606060"/>
              </a:solidFill>
              <a:prstDash val="solid"/>
              <a:miter lim="400000"/>
            </a:ln>
          </a:insideH>
          <a:insideV>
            <a:ln w="3175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3175" cap="flat">
              <a:solidFill>
                <a:srgbClr val="606060"/>
              </a:solidFill>
              <a:prstDash val="solid"/>
              <a:miter lim="400000"/>
            </a:ln>
          </a:left>
          <a:right>
            <a:ln w="3175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3175" cap="flat">
              <a:solidFill>
                <a:srgbClr val="606060"/>
              </a:solidFill>
              <a:prstDash val="solid"/>
              <a:miter lim="400000"/>
            </a:ln>
          </a:bottom>
          <a:insideH>
            <a:ln w="3175" cap="flat">
              <a:solidFill>
                <a:srgbClr val="606060"/>
              </a:solidFill>
              <a:prstDash val="solid"/>
              <a:miter lim="400000"/>
            </a:ln>
          </a:insideH>
          <a:insideV>
            <a:ln w="3175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929292"/>
              </a:solidFill>
              <a:prstDash val="solid"/>
              <a:miter lim="400000"/>
            </a:ln>
          </a:left>
          <a:right>
            <a:ln w="3175" cap="flat">
              <a:solidFill>
                <a:srgbClr val="929292"/>
              </a:solidFill>
              <a:prstDash val="solid"/>
              <a:miter lim="400000"/>
            </a:ln>
          </a:right>
          <a:top>
            <a:ln w="3175" cap="flat">
              <a:solidFill>
                <a:srgbClr val="606060"/>
              </a:solidFill>
              <a:prstDash val="solid"/>
              <a:miter lim="400000"/>
            </a:ln>
          </a:top>
          <a:bottom>
            <a:ln w="3175" cap="flat">
              <a:solidFill>
                <a:srgbClr val="606060"/>
              </a:solidFill>
              <a:prstDash val="solid"/>
              <a:miter lim="400000"/>
            </a:ln>
          </a:bottom>
          <a:insideH>
            <a:ln w="3175" cap="flat">
              <a:solidFill>
                <a:srgbClr val="929292"/>
              </a:solidFill>
              <a:prstDash val="solid"/>
              <a:miter lim="400000"/>
            </a:ln>
          </a:insideH>
          <a:insideV>
            <a:ln w="3175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5D5D5D"/>
              </a:solidFill>
              <a:prstDash val="solid"/>
              <a:miter lim="400000"/>
            </a:ln>
          </a:left>
          <a:right>
            <a:ln w="3175" cap="flat">
              <a:solidFill>
                <a:srgbClr val="5D5D5D"/>
              </a:solidFill>
              <a:prstDash val="solid"/>
              <a:miter lim="400000"/>
            </a:ln>
          </a:right>
          <a:top>
            <a:ln w="3175" cap="flat">
              <a:solidFill>
                <a:srgbClr val="5D5D5D"/>
              </a:solidFill>
              <a:prstDash val="solid"/>
              <a:miter lim="400000"/>
            </a:ln>
          </a:top>
          <a:bottom>
            <a:ln w="3175" cap="flat">
              <a:solidFill>
                <a:srgbClr val="5D5D5D"/>
              </a:solidFill>
              <a:prstDash val="solid"/>
              <a:miter lim="400000"/>
            </a:ln>
          </a:bottom>
          <a:insideH>
            <a:ln w="3175" cap="flat">
              <a:solidFill>
                <a:srgbClr val="5D5D5D"/>
              </a:solidFill>
              <a:prstDash val="solid"/>
              <a:miter lim="400000"/>
            </a:ln>
          </a:insideH>
          <a:insideV>
            <a:ln w="3175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5D5D5D"/>
              </a:solidFill>
              <a:prstDash val="solid"/>
              <a:miter lim="400000"/>
            </a:ln>
          </a:left>
          <a:right>
            <a:ln w="3175" cap="flat">
              <a:solidFill>
                <a:srgbClr val="5D5D5D"/>
              </a:solidFill>
              <a:prstDash val="solid"/>
              <a:miter lim="400000"/>
            </a:ln>
          </a:right>
          <a:top>
            <a:ln w="3175" cap="flat">
              <a:solidFill>
                <a:srgbClr val="5D5D5D"/>
              </a:solidFill>
              <a:prstDash val="solid"/>
              <a:miter lim="400000"/>
            </a:ln>
          </a:top>
          <a:bottom>
            <a:ln w="3175" cap="flat">
              <a:solidFill>
                <a:srgbClr val="5D5D5D"/>
              </a:solidFill>
              <a:prstDash val="solid"/>
              <a:miter lim="400000"/>
            </a:ln>
          </a:bottom>
          <a:insideH>
            <a:ln w="3175" cap="flat">
              <a:solidFill>
                <a:srgbClr val="5D5D5D"/>
              </a:solidFill>
              <a:prstDash val="solid"/>
              <a:miter lim="400000"/>
            </a:ln>
          </a:insideH>
          <a:insideV>
            <a:ln w="3175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5D5D5D"/>
              </a:solidFill>
              <a:prstDash val="solid"/>
              <a:miter lim="400000"/>
            </a:ln>
          </a:left>
          <a:right>
            <a:ln w="3175" cap="flat">
              <a:solidFill>
                <a:srgbClr val="5D5D5D"/>
              </a:solidFill>
              <a:prstDash val="solid"/>
              <a:miter lim="400000"/>
            </a:ln>
          </a:right>
          <a:top>
            <a:ln w="3175" cap="flat">
              <a:solidFill>
                <a:srgbClr val="5D5D5D"/>
              </a:solidFill>
              <a:prstDash val="solid"/>
              <a:miter lim="400000"/>
            </a:ln>
          </a:top>
          <a:bottom>
            <a:ln w="3175" cap="flat">
              <a:solidFill>
                <a:srgbClr val="5D5D5D"/>
              </a:solidFill>
              <a:prstDash val="solid"/>
              <a:miter lim="400000"/>
            </a:ln>
          </a:bottom>
          <a:insideH>
            <a:ln w="3175" cap="flat">
              <a:solidFill>
                <a:srgbClr val="5D5D5D"/>
              </a:solidFill>
              <a:prstDash val="solid"/>
              <a:miter lim="400000"/>
            </a:ln>
          </a:insideH>
          <a:insideV>
            <a:ln w="3175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3175" cap="flat">
              <a:solidFill>
                <a:srgbClr val="A6AAA9"/>
              </a:solidFill>
              <a:prstDash val="solid"/>
              <a:miter lim="400000"/>
            </a:ln>
          </a:left>
          <a:right>
            <a:ln w="3175" cap="flat">
              <a:solidFill>
                <a:srgbClr val="A6AAA9"/>
              </a:solidFill>
              <a:prstDash val="solid"/>
              <a:miter lim="400000"/>
            </a:ln>
          </a:right>
          <a:top>
            <a:ln w="3175" cap="flat">
              <a:solidFill>
                <a:srgbClr val="A6AAA9"/>
              </a:solidFill>
              <a:prstDash val="solid"/>
              <a:miter lim="400000"/>
            </a:ln>
          </a:top>
          <a:bottom>
            <a:ln w="3175" cap="flat">
              <a:solidFill>
                <a:srgbClr val="A6AAA9"/>
              </a:solidFill>
              <a:prstDash val="solid"/>
              <a:miter lim="400000"/>
            </a:ln>
          </a:bottom>
          <a:insideH>
            <a:ln w="3175" cap="flat">
              <a:solidFill>
                <a:srgbClr val="A6AAA9"/>
              </a:solidFill>
              <a:prstDash val="solid"/>
              <a:miter lim="400000"/>
            </a:ln>
          </a:insideH>
          <a:insideV>
            <a:ln w="3175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3175" cap="flat">
              <a:solidFill>
                <a:srgbClr val="A6AAA9"/>
              </a:solidFill>
              <a:prstDash val="solid"/>
              <a:miter lim="400000"/>
            </a:ln>
          </a:left>
          <a:right>
            <a:ln w="3175" cap="flat">
              <a:solidFill>
                <a:srgbClr val="A6AAA9"/>
              </a:solidFill>
              <a:prstDash val="solid"/>
              <a:miter lim="400000"/>
            </a:ln>
          </a:right>
          <a:top>
            <a:ln w="3175" cap="flat">
              <a:solidFill>
                <a:srgbClr val="A6AAA9"/>
              </a:solidFill>
              <a:prstDash val="solid"/>
              <a:miter lim="400000"/>
            </a:ln>
          </a:top>
          <a:bottom>
            <a:ln w="3175" cap="flat">
              <a:solidFill>
                <a:srgbClr val="A6AAA9"/>
              </a:solidFill>
              <a:prstDash val="solid"/>
              <a:miter lim="400000"/>
            </a:ln>
          </a:bottom>
          <a:insideH>
            <a:ln w="3175" cap="flat">
              <a:solidFill>
                <a:srgbClr val="A6AAA9"/>
              </a:solidFill>
              <a:prstDash val="solid"/>
              <a:miter lim="400000"/>
            </a:ln>
          </a:insideH>
          <a:insideV>
            <a:ln w="3175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3175" cap="flat">
              <a:solidFill>
                <a:srgbClr val="A6AAA9"/>
              </a:solidFill>
              <a:prstDash val="solid"/>
              <a:miter lim="400000"/>
            </a:ln>
          </a:left>
          <a:right>
            <a:ln w="3175" cap="flat">
              <a:solidFill>
                <a:srgbClr val="A6AAA9"/>
              </a:solidFill>
              <a:prstDash val="solid"/>
              <a:miter lim="400000"/>
            </a:ln>
          </a:right>
          <a:top>
            <a:ln w="3175" cap="flat">
              <a:solidFill>
                <a:srgbClr val="A6AAA9"/>
              </a:solidFill>
              <a:prstDash val="solid"/>
              <a:miter lim="400000"/>
            </a:ln>
          </a:top>
          <a:bottom>
            <a:ln w="3175" cap="flat">
              <a:solidFill>
                <a:srgbClr val="A6AAA9"/>
              </a:solidFill>
              <a:prstDash val="solid"/>
              <a:miter lim="400000"/>
            </a:ln>
          </a:bottom>
          <a:insideH>
            <a:ln w="3175" cap="flat">
              <a:solidFill>
                <a:srgbClr val="A6AAA9"/>
              </a:solidFill>
              <a:prstDash val="solid"/>
              <a:miter lim="400000"/>
            </a:ln>
          </a:insideH>
          <a:insideV>
            <a:ln w="3175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3175" cap="flat">
              <a:solidFill>
                <a:srgbClr val="A6AAA9"/>
              </a:solidFill>
              <a:prstDash val="solid"/>
              <a:miter lim="400000"/>
            </a:ln>
          </a:left>
          <a:right>
            <a:ln w="3175" cap="flat">
              <a:solidFill>
                <a:srgbClr val="A6AAA9"/>
              </a:solidFill>
              <a:prstDash val="solid"/>
              <a:miter lim="400000"/>
            </a:ln>
          </a:right>
          <a:top>
            <a:ln w="3175" cap="flat">
              <a:solidFill>
                <a:srgbClr val="A6AAA9"/>
              </a:solidFill>
              <a:prstDash val="solid"/>
              <a:miter lim="400000"/>
            </a:ln>
          </a:top>
          <a:bottom>
            <a:ln w="3175" cap="flat">
              <a:solidFill>
                <a:srgbClr val="A6AAA9"/>
              </a:solidFill>
              <a:prstDash val="solid"/>
              <a:miter lim="400000"/>
            </a:ln>
          </a:bottom>
          <a:insideH>
            <a:ln w="3175" cap="flat">
              <a:solidFill>
                <a:srgbClr val="A6AAA9"/>
              </a:solidFill>
              <a:prstDash val="solid"/>
              <a:miter lim="400000"/>
            </a:ln>
          </a:insideH>
          <a:insideV>
            <a:ln w="3175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3175" cap="flat">
              <a:solidFill>
                <a:srgbClr val="FFFFFF"/>
              </a:solidFill>
              <a:prstDash val="solid"/>
              <a:miter lim="400000"/>
            </a:ln>
          </a:left>
          <a:right>
            <a:ln w="3175" cap="flat">
              <a:solidFill>
                <a:srgbClr val="FFFFFF"/>
              </a:solidFill>
              <a:prstDash val="solid"/>
              <a:miter lim="400000"/>
            </a:ln>
          </a:right>
          <a:top>
            <a:ln w="3175" cap="flat">
              <a:solidFill>
                <a:srgbClr val="FFFFFF"/>
              </a:solidFill>
              <a:prstDash val="solid"/>
              <a:miter lim="400000"/>
            </a:ln>
          </a:top>
          <a:bottom>
            <a:ln w="3175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solidFill>
                <a:srgbClr val="FFFFFF"/>
              </a:solidFill>
              <a:prstDash val="solid"/>
              <a:miter lim="400000"/>
            </a:ln>
          </a:insideH>
          <a:insideV>
            <a:ln w="3175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miter lim="400000"/>
            </a:ln>
          </a:left>
          <a:right>
            <a:ln w="3175" cap="flat">
              <a:solidFill>
                <a:srgbClr val="FFFFFF"/>
              </a:solidFill>
              <a:prstDash val="solid"/>
              <a:miter lim="400000"/>
            </a:ln>
          </a:right>
          <a:top>
            <a:ln w="3175" cap="flat">
              <a:solidFill>
                <a:srgbClr val="FFFFFF"/>
              </a:solidFill>
              <a:prstDash val="solid"/>
              <a:miter lim="400000"/>
            </a:ln>
          </a:top>
          <a:bottom>
            <a:ln w="3175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solidFill>
                <a:srgbClr val="FFFFFF"/>
              </a:solidFill>
              <a:prstDash val="solid"/>
              <a:miter lim="400000"/>
            </a:ln>
          </a:insideH>
          <a:insideV>
            <a:ln w="3175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miter lim="400000"/>
            </a:ln>
          </a:left>
          <a:right>
            <a:ln w="3175" cap="flat">
              <a:solidFill>
                <a:srgbClr val="FFFFFF"/>
              </a:solidFill>
              <a:prstDash val="solid"/>
              <a:miter lim="400000"/>
            </a:ln>
          </a:right>
          <a:top>
            <a:ln w="3175" cap="flat">
              <a:solidFill>
                <a:srgbClr val="FFFFFF"/>
              </a:solidFill>
              <a:prstDash val="solid"/>
              <a:miter lim="400000"/>
            </a:ln>
          </a:top>
          <a:bottom>
            <a:ln w="3175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solidFill>
                <a:srgbClr val="FFFFFF"/>
              </a:solidFill>
              <a:prstDash val="solid"/>
              <a:miter lim="400000"/>
            </a:ln>
          </a:insideH>
          <a:insideV>
            <a:ln w="3175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miter lim="400000"/>
            </a:ln>
          </a:left>
          <a:right>
            <a:ln w="3175" cap="flat">
              <a:solidFill>
                <a:srgbClr val="FFFFFF"/>
              </a:solidFill>
              <a:prstDash val="solid"/>
              <a:miter lim="400000"/>
            </a:ln>
          </a:right>
          <a:top>
            <a:ln w="3175" cap="flat">
              <a:solidFill>
                <a:srgbClr val="FFFFFF"/>
              </a:solidFill>
              <a:prstDash val="solid"/>
              <a:miter lim="400000"/>
            </a:ln>
          </a:top>
          <a:bottom>
            <a:ln w="3175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solidFill>
                <a:srgbClr val="FFFFFF"/>
              </a:solidFill>
              <a:prstDash val="solid"/>
              <a:miter lim="400000"/>
            </a:ln>
          </a:insideH>
          <a:insideV>
            <a:ln w="3175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3175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36"/>
    <p:restoredTop sz="94723"/>
  </p:normalViewPr>
  <p:slideViewPr>
    <p:cSldViewPr snapToGrid="0">
      <p:cViewPr varScale="1">
        <p:scale>
          <a:sx n="34" d="100"/>
          <a:sy n="34" d="100"/>
        </p:scale>
        <p:origin x="2706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319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212E06E7-97AD-484A-9C58-940E50DD183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7F4B1D95-3CFA-476C-8A1D-DC77B51D83C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CE21FA-890C-4078-8B7A-992AD992FF49}" type="datetimeFigureOut">
              <a:rPr lang="fr-FR" smtClean="0"/>
              <a:t>07/09/2020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C7E0F17B-2740-4F3E-AFB0-68A0CFD9C72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4F944F8-D717-4BA3-90CA-95F8D6EF72A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463D55-3B34-49CC-9592-A6C7B3310E4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249074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8" name="Shape 4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84134179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Une image contenant personne, intérieur, homme, tenant&#10;&#10;Description générée automatiquement">
            <a:extLst>
              <a:ext uri="{FF2B5EF4-FFF2-40B4-BE49-F238E27FC236}">
                <a16:creationId xmlns:a16="http://schemas.microsoft.com/office/drawing/2014/main" id="{E21AF5D8-B133-4E29-8513-734AFA35F9D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5999" y="-1"/>
            <a:ext cx="7943849" cy="11915773"/>
          </a:xfrm>
          <a:prstGeom prst="rect">
            <a:avLst/>
          </a:prstGeom>
        </p:spPr>
      </p:pic>
      <p:pic>
        <p:nvPicPr>
          <p:cNvPr id="5" name="Image 4" descr="Une image contenant personne, intérieur, enfant, regardant&#10;&#10;Description générée automatiquement">
            <a:extLst>
              <a:ext uri="{FF2B5EF4-FFF2-40B4-BE49-F238E27FC236}">
                <a16:creationId xmlns:a16="http://schemas.microsoft.com/office/drawing/2014/main" id="{B64908F5-BBD6-4BB2-B8D7-E6B1D446C2C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"/>
            <a:ext cx="8291317" cy="12430124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70AEF454-6AAA-AB45-8B0B-2F1D8066038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2"/>
            <a:ext cx="15748000" cy="22275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2137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u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personne, intérieur, homme, tenant&#10;&#10;Description générée automatiquement">
            <a:extLst>
              <a:ext uri="{FF2B5EF4-FFF2-40B4-BE49-F238E27FC236}">
                <a16:creationId xmlns:a16="http://schemas.microsoft.com/office/drawing/2014/main" id="{1F6D0048-BC2D-4A9F-8BFC-075CDF54E5C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3567" y="0"/>
            <a:ext cx="7954433" cy="11931650"/>
          </a:xfrm>
          <a:prstGeom prst="rect">
            <a:avLst/>
          </a:prstGeom>
        </p:spPr>
      </p:pic>
      <p:pic>
        <p:nvPicPr>
          <p:cNvPr id="6" name="Image 5" descr="Une image contenant personne, intérieur, enfant, regardant&#10;&#10;Description générée automatiquement">
            <a:extLst>
              <a:ext uri="{FF2B5EF4-FFF2-40B4-BE49-F238E27FC236}">
                <a16:creationId xmlns:a16="http://schemas.microsoft.com/office/drawing/2014/main" id="{F1944469-9E58-4557-89BA-9E9ADA0CDC0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8686800" cy="13023021"/>
          </a:xfrm>
          <a:prstGeom prst="rect">
            <a:avLst/>
          </a:prstGeom>
        </p:spPr>
      </p:pic>
      <p:pic>
        <p:nvPicPr>
          <p:cNvPr id="3" name="AL2E_Couv-rapport_A4_V12.jpg" descr="AL2E_Couv-rapport_A4_V12.jpg">
            <a:extLst>
              <a:ext uri="{FF2B5EF4-FFF2-40B4-BE49-F238E27FC236}">
                <a16:creationId xmlns:a16="http://schemas.microsoft.com/office/drawing/2014/main" id="{94A1D4E4-1D13-6740-931D-C5BA4958215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15748000" cy="22275800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lanning semaine cop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A29CFD45-0345-3248-8B5E-735D20947C6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6" y="0"/>
            <a:ext cx="15748000" cy="22258938"/>
          </a:xfrm>
          <a:prstGeom prst="rect">
            <a:avLst/>
          </a:prstGeom>
        </p:spPr>
      </p:pic>
      <p:sp>
        <p:nvSpPr>
          <p:cNvPr id="8" name="Rectangle à coins arrondis 7">
            <a:extLst>
              <a:ext uri="{FF2B5EF4-FFF2-40B4-BE49-F238E27FC236}">
                <a16:creationId xmlns:a16="http://schemas.microsoft.com/office/drawing/2014/main" id="{9A22EAD9-6935-BE4C-8910-8827513D9249}"/>
              </a:ext>
            </a:extLst>
          </p:cNvPr>
          <p:cNvSpPr/>
          <p:nvPr userDrawn="1"/>
        </p:nvSpPr>
        <p:spPr>
          <a:xfrm>
            <a:off x="965754" y="9529195"/>
            <a:ext cx="6654246" cy="5302364"/>
          </a:xfrm>
          <a:prstGeom prst="roundRect">
            <a:avLst>
              <a:gd name="adj" fmla="val 7853"/>
            </a:avLst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448" dirty="0"/>
          </a:p>
        </p:txBody>
      </p:sp>
      <p:sp>
        <p:nvSpPr>
          <p:cNvPr id="9" name="Rectangle avec coin arrondi du même côté 8">
            <a:extLst>
              <a:ext uri="{FF2B5EF4-FFF2-40B4-BE49-F238E27FC236}">
                <a16:creationId xmlns:a16="http://schemas.microsoft.com/office/drawing/2014/main" id="{AE75B850-9AF0-684E-9679-6E8C3A7CC4BA}"/>
              </a:ext>
            </a:extLst>
          </p:cNvPr>
          <p:cNvSpPr/>
          <p:nvPr userDrawn="1"/>
        </p:nvSpPr>
        <p:spPr>
          <a:xfrm>
            <a:off x="965753" y="9420790"/>
            <a:ext cx="6654247" cy="1295335"/>
          </a:xfrm>
          <a:prstGeom prst="round2SameRect">
            <a:avLst>
              <a:gd name="adj1" fmla="val 42498"/>
              <a:gd name="adj2" fmla="val 0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448"/>
          </a:p>
        </p:txBody>
      </p:sp>
      <p:sp>
        <p:nvSpPr>
          <p:cNvPr id="10" name="Rectangle à coins arrondis 9">
            <a:extLst>
              <a:ext uri="{FF2B5EF4-FFF2-40B4-BE49-F238E27FC236}">
                <a16:creationId xmlns:a16="http://schemas.microsoft.com/office/drawing/2014/main" id="{83BDF4BC-99F2-CC40-ABAC-CCEA36DCB302}"/>
              </a:ext>
            </a:extLst>
          </p:cNvPr>
          <p:cNvSpPr/>
          <p:nvPr userDrawn="1"/>
        </p:nvSpPr>
        <p:spPr>
          <a:xfrm>
            <a:off x="8136575" y="9529195"/>
            <a:ext cx="6654246" cy="5302364"/>
          </a:xfrm>
          <a:prstGeom prst="roundRect">
            <a:avLst>
              <a:gd name="adj" fmla="val 7853"/>
            </a:avLst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448" dirty="0"/>
          </a:p>
        </p:txBody>
      </p:sp>
      <p:sp>
        <p:nvSpPr>
          <p:cNvPr id="11" name="Rectangle avec coin arrondi du même côté 10">
            <a:extLst>
              <a:ext uri="{FF2B5EF4-FFF2-40B4-BE49-F238E27FC236}">
                <a16:creationId xmlns:a16="http://schemas.microsoft.com/office/drawing/2014/main" id="{4696E5C9-CF9B-2A43-B46E-1AE9421D9C94}"/>
              </a:ext>
            </a:extLst>
          </p:cNvPr>
          <p:cNvSpPr/>
          <p:nvPr userDrawn="1"/>
        </p:nvSpPr>
        <p:spPr>
          <a:xfrm>
            <a:off x="8136574" y="9420790"/>
            <a:ext cx="6654247" cy="1295335"/>
          </a:xfrm>
          <a:prstGeom prst="round2SameRect">
            <a:avLst>
              <a:gd name="adj1" fmla="val 42498"/>
              <a:gd name="adj2" fmla="val 0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448"/>
          </a:p>
        </p:txBody>
      </p:sp>
      <p:sp>
        <p:nvSpPr>
          <p:cNvPr id="31" name="Texte du titre"/>
          <p:cNvSpPr txBox="1">
            <a:spLocks noGrp="1"/>
          </p:cNvSpPr>
          <p:nvPr>
            <p:ph type="title" hasCustomPrompt="1"/>
          </p:nvPr>
        </p:nvSpPr>
        <p:spPr>
          <a:xfrm>
            <a:off x="2659868" y="1166096"/>
            <a:ext cx="13566246" cy="1476376"/>
          </a:xfrm>
          <a:prstGeom prst="rect">
            <a:avLst/>
          </a:prstGeom>
        </p:spPr>
        <p:txBody>
          <a:bodyPr/>
          <a:lstStyle>
            <a:lvl1pPr>
              <a:defRPr b="1">
                <a:latin typeface="Helvetica" pitchFamily="2" charset="0"/>
              </a:defRPr>
            </a:lvl1pPr>
          </a:lstStyle>
          <a:p>
            <a:r>
              <a:rPr lang="fr-FR" dirty="0"/>
              <a:t>Texte du titre</a:t>
            </a:r>
            <a:endParaRPr dirty="0"/>
          </a:p>
        </p:txBody>
      </p:sp>
      <p:sp>
        <p:nvSpPr>
          <p:cNvPr id="5" name="Rectangle à coins arrondis 4">
            <a:extLst>
              <a:ext uri="{FF2B5EF4-FFF2-40B4-BE49-F238E27FC236}">
                <a16:creationId xmlns:a16="http://schemas.microsoft.com/office/drawing/2014/main" id="{B0FABB9A-023E-DC41-AF0A-C6F0485C7291}"/>
              </a:ext>
            </a:extLst>
          </p:cNvPr>
          <p:cNvSpPr/>
          <p:nvPr userDrawn="1"/>
        </p:nvSpPr>
        <p:spPr>
          <a:xfrm>
            <a:off x="965754" y="3643403"/>
            <a:ext cx="13825066" cy="5302364"/>
          </a:xfrm>
          <a:prstGeom prst="roundRect">
            <a:avLst>
              <a:gd name="adj" fmla="val 7853"/>
            </a:avLst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448" dirty="0"/>
          </a:p>
        </p:txBody>
      </p:sp>
      <p:sp>
        <p:nvSpPr>
          <p:cNvPr id="6" name="Rectangle avec coin arrondi du même côté 5">
            <a:extLst>
              <a:ext uri="{FF2B5EF4-FFF2-40B4-BE49-F238E27FC236}">
                <a16:creationId xmlns:a16="http://schemas.microsoft.com/office/drawing/2014/main" id="{7C1F7811-C3E9-564B-865D-CBF61E93A429}"/>
              </a:ext>
            </a:extLst>
          </p:cNvPr>
          <p:cNvSpPr/>
          <p:nvPr userDrawn="1"/>
        </p:nvSpPr>
        <p:spPr>
          <a:xfrm>
            <a:off x="965753" y="3533338"/>
            <a:ext cx="13825067" cy="1083424"/>
          </a:xfrm>
          <a:prstGeom prst="round2SameRect">
            <a:avLst>
              <a:gd name="adj1" fmla="val 42498"/>
              <a:gd name="adj2" fmla="val 0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448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E3D93E78-CFCB-C044-BF53-78B3FC93F0D2}"/>
              </a:ext>
            </a:extLst>
          </p:cNvPr>
          <p:cNvSpPr txBox="1"/>
          <p:nvPr userDrawn="1"/>
        </p:nvSpPr>
        <p:spPr>
          <a:xfrm>
            <a:off x="2423436" y="3652565"/>
            <a:ext cx="10618795" cy="928031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2808" tIns="32808" rIns="32808" bIns="32808" numCol="1" spcCol="38100" rtlCol="0" anchor="ctr">
            <a:spAutoFit/>
          </a:bodyPr>
          <a:lstStyle/>
          <a:p>
            <a:pPr marL="0" marR="0" indent="0" algn="ctr" defTabSz="134067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28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Les mercredis 11/17 ans</a:t>
            </a:r>
            <a:br>
              <a:rPr kumimoji="0" lang="fr-FR" sz="28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kumimoji="0" lang="fr-FR" sz="28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14H – 18H30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87ECFFDC-D53F-DB4B-99EC-196D347C018A}"/>
              </a:ext>
            </a:extLst>
          </p:cNvPr>
          <p:cNvSpPr txBox="1"/>
          <p:nvPr userDrawn="1"/>
        </p:nvSpPr>
        <p:spPr>
          <a:xfrm>
            <a:off x="965753" y="9604186"/>
            <a:ext cx="6654247" cy="928031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2808" tIns="32808" rIns="32808" bIns="32808" numCol="1" spcCol="38100" rtlCol="0" anchor="ctr">
            <a:spAutoFit/>
          </a:bodyPr>
          <a:lstStyle/>
          <a:p>
            <a:pPr marL="0" marR="0" indent="0" algn="ctr" defTabSz="134067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28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Tu fais quoi les mercredis</a:t>
            </a:r>
          </a:p>
          <a:p>
            <a:pPr marL="0" marR="0" indent="0" algn="ctr" defTabSz="134067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28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après l’UNSS ?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70473F16-2B16-904C-B700-646AC502F6D4}"/>
              </a:ext>
            </a:extLst>
          </p:cNvPr>
          <p:cNvSpPr txBox="1"/>
          <p:nvPr userDrawn="1"/>
        </p:nvSpPr>
        <p:spPr>
          <a:xfrm>
            <a:off x="8136573" y="9611437"/>
            <a:ext cx="6654247" cy="928031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2808" tIns="32808" rIns="32808" bIns="32808" numCol="1" spcCol="38100" rtlCol="0" anchor="ctr">
            <a:spAutoFit/>
          </a:bodyPr>
          <a:lstStyle/>
          <a:p>
            <a:pPr marL="0" marR="0" indent="0" algn="ctr" defTabSz="134067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28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Les vendredis 11/17 ans</a:t>
            </a:r>
          </a:p>
          <a:p>
            <a:pPr marL="0" marR="0" indent="0" algn="ctr" defTabSz="134067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28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19H-21H30</a:t>
            </a:r>
          </a:p>
        </p:txBody>
      </p:sp>
      <p:sp>
        <p:nvSpPr>
          <p:cNvPr id="14" name="Rectangle à coins arrondis 13">
            <a:extLst>
              <a:ext uri="{FF2B5EF4-FFF2-40B4-BE49-F238E27FC236}">
                <a16:creationId xmlns:a16="http://schemas.microsoft.com/office/drawing/2014/main" id="{4DA8BE47-1424-7349-9273-3BF6636038EE}"/>
              </a:ext>
            </a:extLst>
          </p:cNvPr>
          <p:cNvSpPr/>
          <p:nvPr userDrawn="1"/>
        </p:nvSpPr>
        <p:spPr>
          <a:xfrm>
            <a:off x="965754" y="15272185"/>
            <a:ext cx="9927533" cy="5302364"/>
          </a:xfrm>
          <a:prstGeom prst="roundRect">
            <a:avLst>
              <a:gd name="adj" fmla="val 7853"/>
            </a:avLst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448" dirty="0"/>
          </a:p>
        </p:txBody>
      </p:sp>
      <p:sp>
        <p:nvSpPr>
          <p:cNvPr id="15" name="Rectangle avec coin arrondi du même côté 14">
            <a:extLst>
              <a:ext uri="{FF2B5EF4-FFF2-40B4-BE49-F238E27FC236}">
                <a16:creationId xmlns:a16="http://schemas.microsoft.com/office/drawing/2014/main" id="{1454D260-C75A-0747-B1D3-D9D70E735DE4}"/>
              </a:ext>
            </a:extLst>
          </p:cNvPr>
          <p:cNvSpPr/>
          <p:nvPr userDrawn="1"/>
        </p:nvSpPr>
        <p:spPr>
          <a:xfrm>
            <a:off x="965754" y="15162120"/>
            <a:ext cx="9927534" cy="1277202"/>
          </a:xfrm>
          <a:prstGeom prst="round2SameRect">
            <a:avLst>
              <a:gd name="adj1" fmla="val 42498"/>
              <a:gd name="adj2" fmla="val 0"/>
            </a:avLst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448"/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20A05837-6855-5847-A0B4-DB123B467BA7}"/>
              </a:ext>
            </a:extLst>
          </p:cNvPr>
          <p:cNvSpPr txBox="1"/>
          <p:nvPr userDrawn="1"/>
        </p:nvSpPr>
        <p:spPr>
          <a:xfrm>
            <a:off x="965753" y="15598531"/>
            <a:ext cx="9927534" cy="497144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2808" tIns="32808" rIns="32808" bIns="32808" numCol="1" spcCol="38100" rtlCol="0" anchor="ctr">
            <a:spAutoFit/>
          </a:bodyPr>
          <a:lstStyle/>
          <a:p>
            <a:pPr marL="0" marR="0" indent="0" algn="ctr" defTabSz="134067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28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Le local Jeunes 16/25 ans</a:t>
            </a:r>
          </a:p>
        </p:txBody>
      </p:sp>
      <p:sp>
        <p:nvSpPr>
          <p:cNvPr id="17" name="Rectangle à coins arrondis 16">
            <a:extLst>
              <a:ext uri="{FF2B5EF4-FFF2-40B4-BE49-F238E27FC236}">
                <a16:creationId xmlns:a16="http://schemas.microsoft.com/office/drawing/2014/main" id="{E10EEED0-FBBE-014E-BE38-65BAC80A9AFB}"/>
              </a:ext>
            </a:extLst>
          </p:cNvPr>
          <p:cNvSpPr/>
          <p:nvPr userDrawn="1"/>
        </p:nvSpPr>
        <p:spPr>
          <a:xfrm>
            <a:off x="11489635" y="15272185"/>
            <a:ext cx="3279913" cy="5302364"/>
          </a:xfrm>
          <a:prstGeom prst="roundRect">
            <a:avLst>
              <a:gd name="adj" fmla="val 13914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448" dirty="0"/>
          </a:p>
        </p:txBody>
      </p:sp>
      <p:sp>
        <p:nvSpPr>
          <p:cNvPr id="18" name="Rectangle avec coin arrondi du même côté 17">
            <a:extLst>
              <a:ext uri="{FF2B5EF4-FFF2-40B4-BE49-F238E27FC236}">
                <a16:creationId xmlns:a16="http://schemas.microsoft.com/office/drawing/2014/main" id="{5F871E4D-139A-234E-BCA8-BA945EDE695F}"/>
              </a:ext>
            </a:extLst>
          </p:cNvPr>
          <p:cNvSpPr/>
          <p:nvPr userDrawn="1"/>
        </p:nvSpPr>
        <p:spPr>
          <a:xfrm>
            <a:off x="11489635" y="15162120"/>
            <a:ext cx="3279913" cy="1277202"/>
          </a:xfrm>
          <a:prstGeom prst="round2SameRect">
            <a:avLst>
              <a:gd name="adj1" fmla="val 42498"/>
              <a:gd name="adj2" fmla="val 0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448"/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ED2C5CF3-4687-2E41-92F4-92D3A3249C12}"/>
              </a:ext>
            </a:extLst>
          </p:cNvPr>
          <p:cNvSpPr txBox="1"/>
          <p:nvPr userDrawn="1"/>
        </p:nvSpPr>
        <p:spPr>
          <a:xfrm>
            <a:off x="11489635" y="15598531"/>
            <a:ext cx="3279913" cy="497144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2808" tIns="32808" rIns="32808" bIns="32808" numCol="1" spcCol="38100" rtlCol="0" anchor="ctr">
            <a:spAutoFit/>
          </a:bodyPr>
          <a:lstStyle/>
          <a:p>
            <a:pPr marL="0" marR="0" indent="0" algn="ctr" defTabSz="134067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28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Accueil Jeunes</a:t>
            </a:r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lanning sema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Image 51">
            <a:extLst>
              <a:ext uri="{FF2B5EF4-FFF2-40B4-BE49-F238E27FC236}">
                <a16:creationId xmlns:a16="http://schemas.microsoft.com/office/drawing/2014/main" id="{BBDF190D-C86C-2049-9605-69FBACBDBC7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862"/>
            <a:ext cx="15748000" cy="22258938"/>
          </a:xfrm>
          <a:prstGeom prst="rect">
            <a:avLst/>
          </a:prstGeom>
        </p:spPr>
      </p:pic>
      <p:sp>
        <p:nvSpPr>
          <p:cNvPr id="43" name="Rectangle à coins arrondis 42">
            <a:extLst>
              <a:ext uri="{FF2B5EF4-FFF2-40B4-BE49-F238E27FC236}">
                <a16:creationId xmlns:a16="http://schemas.microsoft.com/office/drawing/2014/main" id="{1CD1D41A-A5EB-3147-80EF-ECE91BA37DF1}"/>
              </a:ext>
            </a:extLst>
          </p:cNvPr>
          <p:cNvSpPr/>
          <p:nvPr userDrawn="1"/>
        </p:nvSpPr>
        <p:spPr>
          <a:xfrm>
            <a:off x="8136575" y="15313747"/>
            <a:ext cx="6674566" cy="5302364"/>
          </a:xfrm>
          <a:prstGeom prst="roundRect">
            <a:avLst>
              <a:gd name="adj" fmla="val 7853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448" dirty="0"/>
          </a:p>
        </p:txBody>
      </p:sp>
      <p:sp>
        <p:nvSpPr>
          <p:cNvPr id="44" name="Rectangle avec coin arrondi du même côté 43">
            <a:extLst>
              <a:ext uri="{FF2B5EF4-FFF2-40B4-BE49-F238E27FC236}">
                <a16:creationId xmlns:a16="http://schemas.microsoft.com/office/drawing/2014/main" id="{858A1F0B-07BF-FB49-B02A-CC3E42A626AD}"/>
              </a:ext>
            </a:extLst>
          </p:cNvPr>
          <p:cNvSpPr/>
          <p:nvPr userDrawn="1"/>
        </p:nvSpPr>
        <p:spPr>
          <a:xfrm>
            <a:off x="8136575" y="15195949"/>
            <a:ext cx="6674566" cy="1083424"/>
          </a:xfrm>
          <a:prstGeom prst="round2SameRect">
            <a:avLst>
              <a:gd name="adj1" fmla="val 42498"/>
              <a:gd name="adj2" fmla="val 0"/>
            </a:avLst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448"/>
          </a:p>
        </p:txBody>
      </p:sp>
      <p:sp>
        <p:nvSpPr>
          <p:cNvPr id="45" name="Rectangle à coins arrondis 44">
            <a:extLst>
              <a:ext uri="{FF2B5EF4-FFF2-40B4-BE49-F238E27FC236}">
                <a16:creationId xmlns:a16="http://schemas.microsoft.com/office/drawing/2014/main" id="{5F44B073-B03B-E544-936E-7F17DC1F67EE}"/>
              </a:ext>
            </a:extLst>
          </p:cNvPr>
          <p:cNvSpPr/>
          <p:nvPr userDrawn="1"/>
        </p:nvSpPr>
        <p:spPr>
          <a:xfrm>
            <a:off x="965754" y="15313747"/>
            <a:ext cx="6674566" cy="5302364"/>
          </a:xfrm>
          <a:prstGeom prst="roundRect">
            <a:avLst>
              <a:gd name="adj" fmla="val 7853"/>
            </a:avLst>
          </a:prstGeom>
          <a:solidFill>
            <a:schemeClr val="bg1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448" dirty="0"/>
          </a:p>
        </p:txBody>
      </p:sp>
      <p:sp>
        <p:nvSpPr>
          <p:cNvPr id="46" name="Rectangle avec coin arrondi du même côté 45">
            <a:extLst>
              <a:ext uri="{FF2B5EF4-FFF2-40B4-BE49-F238E27FC236}">
                <a16:creationId xmlns:a16="http://schemas.microsoft.com/office/drawing/2014/main" id="{273C301F-79DF-EC4B-B6BD-CBB502EB1780}"/>
              </a:ext>
            </a:extLst>
          </p:cNvPr>
          <p:cNvSpPr/>
          <p:nvPr userDrawn="1"/>
        </p:nvSpPr>
        <p:spPr>
          <a:xfrm>
            <a:off x="965754" y="15195949"/>
            <a:ext cx="6674566" cy="1083424"/>
          </a:xfrm>
          <a:prstGeom prst="round2SameRect">
            <a:avLst>
              <a:gd name="adj1" fmla="val 42498"/>
              <a:gd name="adj2" fmla="val 0"/>
            </a:avLst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448"/>
          </a:p>
        </p:txBody>
      </p:sp>
      <p:sp>
        <p:nvSpPr>
          <p:cNvPr id="35" name="Rectangle à coins arrondis 34">
            <a:extLst>
              <a:ext uri="{FF2B5EF4-FFF2-40B4-BE49-F238E27FC236}">
                <a16:creationId xmlns:a16="http://schemas.microsoft.com/office/drawing/2014/main" id="{5EFFE387-C1F0-7A4E-8430-B5D9D517369B}"/>
              </a:ext>
            </a:extLst>
          </p:cNvPr>
          <p:cNvSpPr/>
          <p:nvPr userDrawn="1"/>
        </p:nvSpPr>
        <p:spPr>
          <a:xfrm>
            <a:off x="8136575" y="9538589"/>
            <a:ext cx="6674566" cy="5302364"/>
          </a:xfrm>
          <a:prstGeom prst="roundRect">
            <a:avLst>
              <a:gd name="adj" fmla="val 7853"/>
            </a:avLst>
          </a:prstGeom>
          <a:solidFill>
            <a:schemeClr val="bg1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448" dirty="0"/>
          </a:p>
        </p:txBody>
      </p:sp>
      <p:sp>
        <p:nvSpPr>
          <p:cNvPr id="36" name="Rectangle avec coin arrondi du même côté 35">
            <a:extLst>
              <a:ext uri="{FF2B5EF4-FFF2-40B4-BE49-F238E27FC236}">
                <a16:creationId xmlns:a16="http://schemas.microsoft.com/office/drawing/2014/main" id="{390BCE47-3459-704F-B5B2-7776E149251E}"/>
              </a:ext>
            </a:extLst>
          </p:cNvPr>
          <p:cNvSpPr/>
          <p:nvPr userDrawn="1"/>
        </p:nvSpPr>
        <p:spPr>
          <a:xfrm>
            <a:off x="8136575" y="9420791"/>
            <a:ext cx="6674566" cy="1083424"/>
          </a:xfrm>
          <a:prstGeom prst="round2SameRect">
            <a:avLst>
              <a:gd name="adj1" fmla="val 42498"/>
              <a:gd name="adj2" fmla="val 0"/>
            </a:avLst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448"/>
          </a:p>
        </p:txBody>
      </p:sp>
      <p:sp>
        <p:nvSpPr>
          <p:cNvPr id="37" name="Rectangle à coins arrondis 36">
            <a:extLst>
              <a:ext uri="{FF2B5EF4-FFF2-40B4-BE49-F238E27FC236}">
                <a16:creationId xmlns:a16="http://schemas.microsoft.com/office/drawing/2014/main" id="{C9E81F9C-639D-5D45-BBE2-5F1C2CBF9D0E}"/>
              </a:ext>
            </a:extLst>
          </p:cNvPr>
          <p:cNvSpPr/>
          <p:nvPr userDrawn="1"/>
        </p:nvSpPr>
        <p:spPr>
          <a:xfrm>
            <a:off x="965754" y="9538589"/>
            <a:ext cx="6674566" cy="5302364"/>
          </a:xfrm>
          <a:prstGeom prst="roundRect">
            <a:avLst>
              <a:gd name="adj" fmla="val 7853"/>
            </a:avLst>
          </a:prstGeom>
          <a:solidFill>
            <a:schemeClr val="bg1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448" dirty="0"/>
          </a:p>
        </p:txBody>
      </p:sp>
      <p:sp>
        <p:nvSpPr>
          <p:cNvPr id="38" name="Rectangle avec coin arrondi du même côté 37">
            <a:extLst>
              <a:ext uri="{FF2B5EF4-FFF2-40B4-BE49-F238E27FC236}">
                <a16:creationId xmlns:a16="http://schemas.microsoft.com/office/drawing/2014/main" id="{0CE8EE0B-90F1-A04E-8E00-3A9ADD829132}"/>
              </a:ext>
            </a:extLst>
          </p:cNvPr>
          <p:cNvSpPr/>
          <p:nvPr userDrawn="1"/>
        </p:nvSpPr>
        <p:spPr>
          <a:xfrm>
            <a:off x="965754" y="9420791"/>
            <a:ext cx="6674566" cy="1083424"/>
          </a:xfrm>
          <a:prstGeom prst="round2SameRect">
            <a:avLst>
              <a:gd name="adj1" fmla="val 42498"/>
              <a:gd name="adj2" fmla="val 0"/>
            </a:avLst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448"/>
          </a:p>
        </p:txBody>
      </p:sp>
      <p:sp>
        <p:nvSpPr>
          <p:cNvPr id="29" name="Rectangle à coins arrondis 28">
            <a:extLst>
              <a:ext uri="{FF2B5EF4-FFF2-40B4-BE49-F238E27FC236}">
                <a16:creationId xmlns:a16="http://schemas.microsoft.com/office/drawing/2014/main" id="{9BF06CCF-6A55-7244-B65B-B9F9CE492515}"/>
              </a:ext>
            </a:extLst>
          </p:cNvPr>
          <p:cNvSpPr/>
          <p:nvPr userDrawn="1"/>
        </p:nvSpPr>
        <p:spPr>
          <a:xfrm>
            <a:off x="8136575" y="3651136"/>
            <a:ext cx="6674566" cy="5302364"/>
          </a:xfrm>
          <a:prstGeom prst="roundRect">
            <a:avLst>
              <a:gd name="adj" fmla="val 7853"/>
            </a:avLst>
          </a:prstGeom>
          <a:solidFill>
            <a:schemeClr val="bg1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448" dirty="0"/>
          </a:p>
        </p:txBody>
      </p:sp>
      <p:sp>
        <p:nvSpPr>
          <p:cNvPr id="30" name="Rectangle avec coin arrondi du même côté 29">
            <a:extLst>
              <a:ext uri="{FF2B5EF4-FFF2-40B4-BE49-F238E27FC236}">
                <a16:creationId xmlns:a16="http://schemas.microsoft.com/office/drawing/2014/main" id="{2DB35BFE-CDD9-B049-9494-EA2F2F6DE5FE}"/>
              </a:ext>
            </a:extLst>
          </p:cNvPr>
          <p:cNvSpPr/>
          <p:nvPr userDrawn="1"/>
        </p:nvSpPr>
        <p:spPr>
          <a:xfrm>
            <a:off x="8136575" y="3533338"/>
            <a:ext cx="6674566" cy="1083424"/>
          </a:xfrm>
          <a:prstGeom prst="round2SameRect">
            <a:avLst>
              <a:gd name="adj1" fmla="val 42498"/>
              <a:gd name="adj2" fmla="val 0"/>
            </a:avLst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448"/>
          </a:p>
        </p:txBody>
      </p:sp>
      <p:sp>
        <p:nvSpPr>
          <p:cNvPr id="22" name="Texte du titre"/>
          <p:cNvSpPr txBox="1">
            <a:spLocks noGrp="1"/>
          </p:cNvSpPr>
          <p:nvPr>
            <p:ph type="title" hasCustomPrompt="1"/>
          </p:nvPr>
        </p:nvSpPr>
        <p:spPr>
          <a:xfrm>
            <a:off x="2659868" y="1166096"/>
            <a:ext cx="13566246" cy="1476376"/>
          </a:xfrm>
          <a:prstGeom prst="rect">
            <a:avLst/>
          </a:prstGeom>
        </p:spPr>
        <p:txBody>
          <a:bodyPr/>
          <a:lstStyle>
            <a:lvl1pPr>
              <a:defRPr b="1">
                <a:latin typeface="Helvetica" pitchFamily="2" charset="0"/>
              </a:defRPr>
            </a:lvl1pPr>
          </a:lstStyle>
          <a:p>
            <a:r>
              <a:rPr lang="fr-FR" dirty="0"/>
              <a:t>Planning habitant</a:t>
            </a:r>
            <a:endParaRPr dirty="0"/>
          </a:p>
        </p:txBody>
      </p:sp>
      <p:sp>
        <p:nvSpPr>
          <p:cNvPr id="5" name="Rectangle à coins arrondis 4">
            <a:extLst>
              <a:ext uri="{FF2B5EF4-FFF2-40B4-BE49-F238E27FC236}">
                <a16:creationId xmlns:a16="http://schemas.microsoft.com/office/drawing/2014/main" id="{C666B93A-2DA4-2D43-A3E7-822194842FC6}"/>
              </a:ext>
            </a:extLst>
          </p:cNvPr>
          <p:cNvSpPr/>
          <p:nvPr userDrawn="1"/>
        </p:nvSpPr>
        <p:spPr>
          <a:xfrm>
            <a:off x="965754" y="3651136"/>
            <a:ext cx="6674566" cy="5302364"/>
          </a:xfrm>
          <a:prstGeom prst="roundRect">
            <a:avLst>
              <a:gd name="adj" fmla="val 7853"/>
            </a:avLst>
          </a:prstGeom>
          <a:solidFill>
            <a:schemeClr val="bg1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448" dirty="0"/>
          </a:p>
        </p:txBody>
      </p:sp>
      <p:sp>
        <p:nvSpPr>
          <p:cNvPr id="6" name="Rectangle avec coin arrondi du même côté 5">
            <a:extLst>
              <a:ext uri="{FF2B5EF4-FFF2-40B4-BE49-F238E27FC236}">
                <a16:creationId xmlns:a16="http://schemas.microsoft.com/office/drawing/2014/main" id="{8F2F5C2F-FCCA-A743-8E66-910B5828EB03}"/>
              </a:ext>
            </a:extLst>
          </p:cNvPr>
          <p:cNvSpPr/>
          <p:nvPr userDrawn="1"/>
        </p:nvSpPr>
        <p:spPr>
          <a:xfrm>
            <a:off x="965754" y="3533338"/>
            <a:ext cx="6674566" cy="1083424"/>
          </a:xfrm>
          <a:prstGeom prst="round2SameRect">
            <a:avLst>
              <a:gd name="adj1" fmla="val 42498"/>
              <a:gd name="adj2" fmla="val 0"/>
            </a:avLst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448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DADE0D3D-05DE-DC41-A096-1537C8F72230}"/>
              </a:ext>
            </a:extLst>
          </p:cNvPr>
          <p:cNvSpPr txBox="1"/>
          <p:nvPr userDrawn="1"/>
        </p:nvSpPr>
        <p:spPr>
          <a:xfrm>
            <a:off x="2423437" y="3868008"/>
            <a:ext cx="3759200" cy="497144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2808" tIns="32808" rIns="32808" bIns="32808" numCol="1" spcCol="38100" rtlCol="0" anchor="ctr">
            <a:spAutoFit/>
          </a:bodyPr>
          <a:lstStyle/>
          <a:p>
            <a:pPr marL="0" marR="0" indent="0" algn="ctr" defTabSz="134067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28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Les lundis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19674F7E-AB71-D14C-BAC1-8D3C21847E6F}"/>
              </a:ext>
            </a:extLst>
          </p:cNvPr>
          <p:cNvSpPr txBox="1"/>
          <p:nvPr userDrawn="1"/>
        </p:nvSpPr>
        <p:spPr>
          <a:xfrm>
            <a:off x="9814560" y="3826478"/>
            <a:ext cx="3759200" cy="497144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2808" tIns="32808" rIns="32808" bIns="32808" numCol="1" spcCol="38100" rtlCol="0" anchor="ctr">
            <a:spAutoFit/>
          </a:bodyPr>
          <a:lstStyle/>
          <a:p>
            <a:pPr marL="0" marR="0" indent="0" algn="ctr" defTabSz="134067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28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Les mardis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DCB260C2-28D1-F84C-94A1-5B6EA4720109}"/>
              </a:ext>
            </a:extLst>
          </p:cNvPr>
          <p:cNvSpPr txBox="1"/>
          <p:nvPr userDrawn="1"/>
        </p:nvSpPr>
        <p:spPr>
          <a:xfrm>
            <a:off x="2423437" y="9713931"/>
            <a:ext cx="3759200" cy="497144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2808" tIns="32808" rIns="32808" bIns="32808" numCol="1" spcCol="38100" rtlCol="0" anchor="ctr">
            <a:spAutoFit/>
          </a:bodyPr>
          <a:lstStyle/>
          <a:p>
            <a:pPr marL="0" marR="0" indent="0" algn="ctr" defTabSz="134067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28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Les mercredis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8183DA4C-BC3A-8D48-9BFE-4C8E452DEF4D}"/>
              </a:ext>
            </a:extLst>
          </p:cNvPr>
          <p:cNvSpPr txBox="1"/>
          <p:nvPr userDrawn="1"/>
        </p:nvSpPr>
        <p:spPr>
          <a:xfrm>
            <a:off x="9814560" y="9713931"/>
            <a:ext cx="3759200" cy="497144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2808" tIns="32808" rIns="32808" bIns="32808" numCol="1" spcCol="38100" rtlCol="0" anchor="ctr">
            <a:spAutoFit/>
          </a:bodyPr>
          <a:lstStyle/>
          <a:p>
            <a:pPr marL="0" marR="0" indent="0" algn="ctr" defTabSz="134067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28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Les jeudis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4EFCC452-0912-E64E-A5F4-1131C5EB29B1}"/>
              </a:ext>
            </a:extLst>
          </p:cNvPr>
          <p:cNvSpPr txBox="1"/>
          <p:nvPr userDrawn="1"/>
        </p:nvSpPr>
        <p:spPr>
          <a:xfrm>
            <a:off x="2423437" y="15489089"/>
            <a:ext cx="3759200" cy="497144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2808" tIns="32808" rIns="32808" bIns="32808" numCol="1" spcCol="38100" rtlCol="0" anchor="ctr">
            <a:spAutoFit/>
          </a:bodyPr>
          <a:lstStyle/>
          <a:p>
            <a:pPr marL="0" marR="0" indent="0" algn="ctr" defTabSz="134067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28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Les vendredis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732A1DE5-7C18-654B-9427-789229EE0C1D}"/>
              </a:ext>
            </a:extLst>
          </p:cNvPr>
          <p:cNvSpPr txBox="1"/>
          <p:nvPr userDrawn="1"/>
        </p:nvSpPr>
        <p:spPr>
          <a:xfrm>
            <a:off x="9814560" y="15489089"/>
            <a:ext cx="3759200" cy="497144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2808" tIns="32808" rIns="32808" bIns="32808" numCol="1" spcCol="38100" rtlCol="0" anchor="ctr">
            <a:spAutoFit/>
          </a:bodyPr>
          <a:lstStyle/>
          <a:p>
            <a:pPr marL="0" marR="0" indent="0" algn="ctr" defTabSz="134067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28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Les soirées</a:t>
            </a:r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Une image contenant personne, intérieur, homme, tenant&#10;&#10;Description générée automatiquement">
            <a:extLst>
              <a:ext uri="{FF2B5EF4-FFF2-40B4-BE49-F238E27FC236}">
                <a16:creationId xmlns:a16="http://schemas.microsoft.com/office/drawing/2014/main" id="{E21AF5D8-B133-4E29-8513-734AFA35F9D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5999" y="-1"/>
            <a:ext cx="7943849" cy="11915773"/>
          </a:xfrm>
          <a:prstGeom prst="rect">
            <a:avLst/>
          </a:prstGeom>
        </p:spPr>
      </p:pic>
      <p:pic>
        <p:nvPicPr>
          <p:cNvPr id="5" name="Image 4" descr="Une image contenant personne, intérieur, enfant, regardant&#10;&#10;Description générée automatiquement">
            <a:extLst>
              <a:ext uri="{FF2B5EF4-FFF2-40B4-BE49-F238E27FC236}">
                <a16:creationId xmlns:a16="http://schemas.microsoft.com/office/drawing/2014/main" id="{B64908F5-BBD6-4BB2-B8D7-E6B1D446C2C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"/>
            <a:ext cx="8291317" cy="12430124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70AEF454-6AAA-AB45-8B0B-2F1D8066038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2"/>
            <a:ext cx="15748000" cy="22275378"/>
          </a:xfrm>
          <a:prstGeom prst="rect">
            <a:avLst/>
          </a:prstGeom>
        </p:spPr>
      </p:pic>
      <p:sp>
        <p:nvSpPr>
          <p:cNvPr id="10" name="Rectangle à coins arrondis 9">
            <a:extLst>
              <a:ext uri="{FF2B5EF4-FFF2-40B4-BE49-F238E27FC236}">
                <a16:creationId xmlns:a16="http://schemas.microsoft.com/office/drawing/2014/main" id="{A9B197F7-7E87-F045-BF05-AAFCDFCA417A}"/>
              </a:ext>
            </a:extLst>
          </p:cNvPr>
          <p:cNvSpPr/>
          <p:nvPr userDrawn="1"/>
        </p:nvSpPr>
        <p:spPr>
          <a:xfrm>
            <a:off x="11529390" y="462881"/>
            <a:ext cx="3816627" cy="3234476"/>
          </a:xfrm>
          <a:prstGeom prst="roundRect">
            <a:avLst>
              <a:gd name="adj" fmla="val 13914"/>
            </a:avLst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448" dirty="0"/>
          </a:p>
        </p:txBody>
      </p:sp>
      <p:sp>
        <p:nvSpPr>
          <p:cNvPr id="11" name="Rectangle avec coin arrondi du même côté 10">
            <a:extLst>
              <a:ext uri="{FF2B5EF4-FFF2-40B4-BE49-F238E27FC236}">
                <a16:creationId xmlns:a16="http://schemas.microsoft.com/office/drawing/2014/main" id="{1F7386F3-CF88-1F4A-AA89-F3FCF5AA5684}"/>
              </a:ext>
            </a:extLst>
          </p:cNvPr>
          <p:cNvSpPr/>
          <p:nvPr userDrawn="1"/>
        </p:nvSpPr>
        <p:spPr>
          <a:xfrm>
            <a:off x="11529390" y="352815"/>
            <a:ext cx="3816627" cy="1277202"/>
          </a:xfrm>
          <a:prstGeom prst="round2SameRect">
            <a:avLst>
              <a:gd name="adj1" fmla="val 42498"/>
              <a:gd name="adj2" fmla="val 0"/>
            </a:avLst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448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11F97A03-01B2-B74F-B241-4BF98FEC28B2}"/>
              </a:ext>
            </a:extLst>
          </p:cNvPr>
          <p:cNvSpPr txBox="1"/>
          <p:nvPr userDrawn="1"/>
        </p:nvSpPr>
        <p:spPr>
          <a:xfrm>
            <a:off x="11529390" y="789226"/>
            <a:ext cx="3816627" cy="497144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2808" tIns="32808" rIns="32808" bIns="32808" numCol="1" spcCol="38100" rtlCol="0" anchor="ctr">
            <a:spAutoFit/>
          </a:bodyPr>
          <a:lstStyle/>
          <a:p>
            <a:pPr marL="0" marR="0" indent="0" algn="ctr" defTabSz="134067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28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Adhésion annuelle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ACE95567-5E9E-FC43-866E-1A4AF9CCE051}"/>
              </a:ext>
            </a:extLst>
          </p:cNvPr>
          <p:cNvSpPr txBox="1"/>
          <p:nvPr userDrawn="1"/>
        </p:nvSpPr>
        <p:spPr>
          <a:xfrm>
            <a:off x="11529390" y="1740082"/>
            <a:ext cx="3816627" cy="1789806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2808" tIns="32808" rIns="32808" bIns="32808" numCol="1" spcCol="38100" rtlCol="0" anchor="ctr">
            <a:spAutoFit/>
          </a:bodyPr>
          <a:lstStyle/>
          <a:p>
            <a:pPr marL="0" marR="0" indent="0" algn="ctr" defTabSz="134067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28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5€/personne</a:t>
            </a:r>
          </a:p>
          <a:p>
            <a:pPr marL="0" marR="0" indent="0" algn="ctr" defTabSz="134067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28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Un supplément</a:t>
            </a:r>
            <a:br>
              <a:rPr kumimoji="0" lang="fr-FR" sz="28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kumimoji="0" lang="fr-FR" sz="28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est demandé </a:t>
            </a:r>
            <a:br>
              <a:rPr kumimoji="0" lang="fr-FR" sz="28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kumimoji="0" lang="fr-FR" sz="28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pour les sorties.</a:t>
            </a:r>
          </a:p>
        </p:txBody>
      </p:sp>
    </p:spTree>
    <p:extLst>
      <p:ext uri="{BB962C8B-B14F-4D97-AF65-F5344CB8AC3E}">
        <p14:creationId xmlns:p14="http://schemas.microsoft.com/office/powerpoint/2010/main" val="13096533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49" r:id="rId2"/>
    <p:sldLayoutId id="2147483651" r:id="rId3"/>
    <p:sldLayoutId id="2147483650" r:id="rId4"/>
    <p:sldLayoutId id="2147483653" r:id="rId5"/>
  </p:sldLayoutIdLst>
  <p:transition spd="med"/>
  <p:txStyles>
    <p:titleStyle>
      <a:lvl1pPr marL="0" marR="0" indent="0" algn="l" defTabSz="134067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solidFill>
            <a:srgbClr val="000000"/>
          </a:solidFill>
          <a:uFillTx/>
          <a:latin typeface="Helvetica" pitchFamily="2" charset="0"/>
          <a:ea typeface="+mn-ea"/>
          <a:cs typeface="+mn-cs"/>
          <a:sym typeface="Helvetica Neue Medium"/>
        </a:defRPr>
      </a:lvl1pPr>
      <a:lvl2pPr marL="0" marR="0" indent="0" algn="l" defTabSz="134067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l" defTabSz="134067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l" defTabSz="134067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l" defTabSz="134067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l" defTabSz="134067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l" defTabSz="134067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l" defTabSz="134067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l" defTabSz="134067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1005416" marR="0" indent="-1005416" algn="l" defTabSz="1340673" rtl="0" latinLnBrk="0">
        <a:lnSpc>
          <a:spcPct val="100000"/>
        </a:lnSpc>
        <a:spcBef>
          <a:spcPts val="9500"/>
        </a:spcBef>
        <a:spcAft>
          <a:spcPts val="0"/>
        </a:spcAft>
        <a:buClrTx/>
        <a:buSzPct val="125000"/>
        <a:buFontTx/>
        <a:buChar char="•"/>
        <a:tabLst/>
        <a:defRPr sz="76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1640416" marR="0" indent="-1005416" algn="l" defTabSz="1340673" rtl="0" latinLnBrk="0">
        <a:lnSpc>
          <a:spcPct val="100000"/>
        </a:lnSpc>
        <a:spcBef>
          <a:spcPts val="9500"/>
        </a:spcBef>
        <a:spcAft>
          <a:spcPts val="0"/>
        </a:spcAft>
        <a:buClrTx/>
        <a:buSzPct val="125000"/>
        <a:buFontTx/>
        <a:buChar char="•"/>
        <a:tabLst/>
        <a:defRPr sz="76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2275416" marR="0" indent="-1005416" algn="l" defTabSz="1340673" rtl="0" latinLnBrk="0">
        <a:lnSpc>
          <a:spcPct val="100000"/>
        </a:lnSpc>
        <a:spcBef>
          <a:spcPts val="9500"/>
        </a:spcBef>
        <a:spcAft>
          <a:spcPts val="0"/>
        </a:spcAft>
        <a:buClrTx/>
        <a:buSzPct val="125000"/>
        <a:buFontTx/>
        <a:buChar char="•"/>
        <a:tabLst/>
        <a:defRPr sz="76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2910416" marR="0" indent="-1005416" algn="l" defTabSz="1340673" rtl="0" latinLnBrk="0">
        <a:lnSpc>
          <a:spcPct val="100000"/>
        </a:lnSpc>
        <a:spcBef>
          <a:spcPts val="9500"/>
        </a:spcBef>
        <a:spcAft>
          <a:spcPts val="0"/>
        </a:spcAft>
        <a:buClrTx/>
        <a:buSzPct val="125000"/>
        <a:buFontTx/>
        <a:buChar char="•"/>
        <a:tabLst/>
        <a:defRPr sz="76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3545416" marR="0" indent="-1005416" algn="l" defTabSz="1340673" rtl="0" latinLnBrk="0">
        <a:lnSpc>
          <a:spcPct val="100000"/>
        </a:lnSpc>
        <a:spcBef>
          <a:spcPts val="9500"/>
        </a:spcBef>
        <a:spcAft>
          <a:spcPts val="0"/>
        </a:spcAft>
        <a:buClrTx/>
        <a:buSzPct val="125000"/>
        <a:buFontTx/>
        <a:buChar char="•"/>
        <a:tabLst/>
        <a:defRPr sz="76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4180416" marR="0" indent="-1005416" algn="l" defTabSz="1340673" rtl="0" latinLnBrk="0">
        <a:lnSpc>
          <a:spcPct val="100000"/>
        </a:lnSpc>
        <a:spcBef>
          <a:spcPts val="9500"/>
        </a:spcBef>
        <a:spcAft>
          <a:spcPts val="0"/>
        </a:spcAft>
        <a:buClrTx/>
        <a:buSzPct val="125000"/>
        <a:buFontTx/>
        <a:buChar char="•"/>
        <a:tabLst/>
        <a:defRPr sz="76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4815416" marR="0" indent="-1005416" algn="l" defTabSz="1340673" rtl="0" latinLnBrk="0">
        <a:lnSpc>
          <a:spcPct val="100000"/>
        </a:lnSpc>
        <a:spcBef>
          <a:spcPts val="9500"/>
        </a:spcBef>
        <a:spcAft>
          <a:spcPts val="0"/>
        </a:spcAft>
        <a:buClrTx/>
        <a:buSzPct val="125000"/>
        <a:buFontTx/>
        <a:buChar char="•"/>
        <a:tabLst/>
        <a:defRPr sz="76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5450416" marR="0" indent="-1005416" algn="l" defTabSz="1340673" rtl="0" latinLnBrk="0">
        <a:lnSpc>
          <a:spcPct val="100000"/>
        </a:lnSpc>
        <a:spcBef>
          <a:spcPts val="9500"/>
        </a:spcBef>
        <a:spcAft>
          <a:spcPts val="0"/>
        </a:spcAft>
        <a:buClrTx/>
        <a:buSzPct val="125000"/>
        <a:buFontTx/>
        <a:buChar char="•"/>
        <a:tabLst/>
        <a:defRPr sz="76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6085416" marR="0" indent="-1005416" algn="l" defTabSz="1340673" rtl="0" latinLnBrk="0">
        <a:lnSpc>
          <a:spcPct val="100000"/>
        </a:lnSpc>
        <a:spcBef>
          <a:spcPts val="9500"/>
        </a:spcBef>
        <a:spcAft>
          <a:spcPts val="0"/>
        </a:spcAft>
        <a:buClrTx/>
        <a:buSzPct val="125000"/>
        <a:buFontTx/>
        <a:buChar char="•"/>
        <a:tabLst/>
        <a:defRPr sz="76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1340673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1340673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1340673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1340673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1340673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1340673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1340673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1340673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1340673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0.png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1A9CE986-BFDD-4000-9FE5-B282A7A3DABB}"/>
              </a:ext>
            </a:extLst>
          </p:cNvPr>
          <p:cNvSpPr txBox="1"/>
          <p:nvPr/>
        </p:nvSpPr>
        <p:spPr>
          <a:xfrm>
            <a:off x="1487487" y="7565648"/>
            <a:ext cx="12773025" cy="2123658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defTabSz="1346820" eaLnBrk="0" fontAlgn="base">
              <a:spcBef>
                <a:spcPct val="0"/>
              </a:spcBef>
              <a:spcAft>
                <a:spcPct val="0"/>
              </a:spcAft>
            </a:pPr>
            <a:r>
              <a:rPr lang="fr-FR" altLang="fr-FR" sz="36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Notre métier : </a:t>
            </a:r>
            <a:endParaRPr lang="fr-FR" altLang="fr-FR" sz="36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1346820" eaLnBrk="0" fontAlgn="base">
              <a:spcBef>
                <a:spcPct val="0"/>
              </a:spcBef>
              <a:spcAft>
                <a:spcPct val="0"/>
              </a:spcAft>
            </a:pPr>
            <a:r>
              <a:rPr lang="fr-FR" altLang="fr-FR" sz="48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l’animation globale</a:t>
            </a:r>
          </a:p>
          <a:p>
            <a:pPr defTabSz="1346820" eaLnBrk="0" fontAlgn="base">
              <a:spcBef>
                <a:spcPct val="0"/>
              </a:spcBef>
              <a:spcAft>
                <a:spcPct val="0"/>
              </a:spcAft>
            </a:pPr>
            <a:r>
              <a:rPr lang="fr-FR" altLang="fr-FR" sz="4800" dirty="0">
                <a:latin typeface="Arial" panose="020B0604020202020204" pitchFamily="34" charset="0"/>
                <a:cs typeface="Arial" panose="020B0604020202020204" pitchFamily="34" charset="0"/>
              </a:rPr>
              <a:t>pour tous, avec tous</a:t>
            </a:r>
            <a:endParaRPr lang="fr-FR" altLang="fr-FR" sz="48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Planning">
            <a:extLst>
              <a:ext uri="{FF2B5EF4-FFF2-40B4-BE49-F238E27FC236}">
                <a16:creationId xmlns:a16="http://schemas.microsoft.com/office/drawing/2014/main" id="{8AA21BC0-714C-8C4E-8466-A16933A00F5E}"/>
              </a:ext>
            </a:extLst>
          </p:cNvPr>
          <p:cNvSpPr txBox="1"/>
          <p:nvPr/>
        </p:nvSpPr>
        <p:spPr>
          <a:xfrm>
            <a:off x="1090877" y="10399712"/>
            <a:ext cx="13566246" cy="1476376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2808" tIns="32808" rIns="32808" bIns="32808" anchor="ctr">
            <a:normAutofit lnSpcReduction="10000"/>
          </a:bodyPr>
          <a:lstStyle>
            <a:lvl1pPr defTabSz="697149">
              <a:defRPr sz="9360"/>
            </a:lvl1pPr>
          </a:lstStyle>
          <a:p>
            <a:r>
              <a:rPr dirty="0"/>
              <a:t>Planning</a:t>
            </a:r>
          </a:p>
        </p:txBody>
      </p:sp>
      <p:sp>
        <p:nvSpPr>
          <p:cNvPr id="5" name="Novembre • Décembre…">
            <a:extLst>
              <a:ext uri="{FF2B5EF4-FFF2-40B4-BE49-F238E27FC236}">
                <a16:creationId xmlns:a16="http://schemas.microsoft.com/office/drawing/2014/main" id="{F440607C-C1A9-9C4E-949C-F408DAA98B2E}"/>
              </a:ext>
            </a:extLst>
          </p:cNvPr>
          <p:cNvSpPr txBox="1"/>
          <p:nvPr/>
        </p:nvSpPr>
        <p:spPr>
          <a:xfrm>
            <a:off x="1090877" y="12181776"/>
            <a:ext cx="13566246" cy="1476376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2808" tIns="32808" rIns="32808" bIns="32808" anchor="ctr">
            <a:normAutofit lnSpcReduction="10000"/>
          </a:bodyPr>
          <a:lstStyle/>
          <a:p>
            <a:pPr defTabSz="790997">
              <a:defRPr sz="4719" b="0">
                <a:solidFill>
                  <a:srgbClr val="5E5E5E"/>
                </a:solidFill>
              </a:defRPr>
            </a:pPr>
            <a:r>
              <a:rPr lang="fr-FR" dirty="0"/>
              <a:t>Septembre</a:t>
            </a:r>
            <a:r>
              <a:rPr dirty="0"/>
              <a:t> • </a:t>
            </a:r>
            <a:r>
              <a:rPr lang="fr-FR" dirty="0"/>
              <a:t>Octobre</a:t>
            </a:r>
            <a:endParaRPr dirty="0"/>
          </a:p>
          <a:p>
            <a:pPr defTabSz="790997">
              <a:defRPr sz="4719" b="0">
                <a:solidFill>
                  <a:srgbClr val="5E5E5E"/>
                </a:solidFill>
              </a:defRPr>
            </a:pPr>
            <a:r>
              <a:rPr dirty="0"/>
              <a:t>2020</a:t>
            </a:r>
          </a:p>
        </p:txBody>
      </p:sp>
      <p:sp>
        <p:nvSpPr>
          <p:cNvPr id="6" name="Novembre • Décembre…">
            <a:extLst>
              <a:ext uri="{FF2B5EF4-FFF2-40B4-BE49-F238E27FC236}">
                <a16:creationId xmlns:a16="http://schemas.microsoft.com/office/drawing/2014/main" id="{50F0153D-13A2-8641-855E-E40C4458ADBD}"/>
              </a:ext>
            </a:extLst>
          </p:cNvPr>
          <p:cNvSpPr txBox="1"/>
          <p:nvPr/>
        </p:nvSpPr>
        <p:spPr>
          <a:xfrm>
            <a:off x="1011364" y="15342420"/>
            <a:ext cx="13566246" cy="1476376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2808" tIns="32808" rIns="32808" bIns="32808" anchor="ctr">
            <a:normAutofit/>
          </a:bodyPr>
          <a:lstStyle/>
          <a:p>
            <a:pPr defTabSz="790997">
              <a:defRPr sz="4719" b="0">
                <a:solidFill>
                  <a:srgbClr val="5E5E5E"/>
                </a:solidFill>
              </a:defRPr>
            </a:pPr>
            <a:r>
              <a:rPr lang="fr-FR" sz="2800" dirty="0"/>
              <a:t>Maisons de quartier </a:t>
            </a:r>
          </a:p>
          <a:p>
            <a:pPr defTabSz="790997">
              <a:defRPr sz="4719" b="0">
                <a:solidFill>
                  <a:srgbClr val="5E5E5E"/>
                </a:solidFill>
              </a:defRPr>
            </a:pPr>
            <a:r>
              <a:rPr lang="fr-FR" sz="2800" b="0" dirty="0"/>
              <a:t>• Clos au Duc : 5, Rue Pierre et Marie Curie</a:t>
            </a:r>
          </a:p>
          <a:p>
            <a:pPr defTabSz="790997">
              <a:defRPr sz="4719" b="0">
                <a:solidFill>
                  <a:srgbClr val="5E5E5E"/>
                </a:solidFill>
              </a:defRPr>
            </a:pPr>
            <a:r>
              <a:rPr lang="fr-FR" sz="2800" b="0" dirty="0"/>
              <a:t>• </a:t>
            </a:r>
            <a:r>
              <a:rPr lang="fr-FR" sz="2800" b="0" dirty="0" err="1"/>
              <a:t>Nétreville</a:t>
            </a:r>
            <a:r>
              <a:rPr lang="fr-FR" sz="2800" b="0" dirty="0"/>
              <a:t> : 12, Rue Duguay </a:t>
            </a:r>
            <a:r>
              <a:rPr lang="fr-FR" sz="2800" b="0" dirty="0" err="1"/>
              <a:t>Trouin</a:t>
            </a:r>
            <a:endParaRPr lang="fr-FR" sz="2800" b="0" dirty="0"/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nning jeuness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Planning jeunesse</a:t>
            </a:r>
          </a:p>
        </p:txBody>
      </p:sp>
      <p:sp>
        <p:nvSpPr>
          <p:cNvPr id="3" name="Rectangle 2"/>
          <p:cNvSpPr/>
          <p:nvPr/>
        </p:nvSpPr>
        <p:spPr>
          <a:xfrm>
            <a:off x="1181100" y="5254025"/>
            <a:ext cx="12449175" cy="3323987"/>
          </a:xfrm>
          <a:prstGeom prst="rect">
            <a:avLst/>
          </a:prstGeom>
          <a:solidFill>
            <a:schemeClr val="bg1"/>
          </a:solidFill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l" defTabSz="134067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sz="28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Neue Medium"/>
              </a:rPr>
              <a:t>09/09</a:t>
            </a:r>
            <a:r>
              <a:rPr lang="fr-FR" sz="2800" b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Neue Medium"/>
              </a:rPr>
              <a:t>: Viso Rando</a:t>
            </a:r>
          </a:p>
          <a:p>
            <a:pPr marL="0" marR="0" indent="0" algn="l" defTabSz="134067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280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Neue Medium"/>
              </a:rPr>
              <a:t>16/09</a:t>
            </a:r>
            <a:r>
              <a:rPr kumimoji="0" lang="fr-FR" sz="28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Neue Medium"/>
              </a:rPr>
              <a:t>: Dessin Urbain / Roller</a:t>
            </a:r>
          </a:p>
          <a:p>
            <a:pPr marL="0" marR="0" indent="0" algn="l" defTabSz="134067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sz="28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Neue Medium"/>
              </a:rPr>
              <a:t>23/09</a:t>
            </a:r>
            <a:r>
              <a:rPr lang="fr-FR" sz="2800" b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Neue Medium"/>
              </a:rPr>
              <a:t>: Dessin Urbain / Cinéma (2€)</a:t>
            </a:r>
          </a:p>
          <a:p>
            <a:pPr marL="0" marR="0" indent="0" algn="l" defTabSz="134067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280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Neue Medium"/>
              </a:rPr>
              <a:t>30/09</a:t>
            </a:r>
            <a:r>
              <a:rPr kumimoji="0" lang="fr-FR" sz="28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Neue Medium"/>
              </a:rPr>
              <a:t>:</a:t>
            </a:r>
            <a:r>
              <a:rPr kumimoji="0" lang="fr-FR" sz="2800" b="0" i="0" u="none" strike="noStrike" cap="none" spc="0" normalizeH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Neue Medium"/>
              </a:rPr>
              <a:t> Dessin urbain / Sport au gymnase</a:t>
            </a:r>
          </a:p>
          <a:p>
            <a:pPr marL="0" marR="0" indent="0" algn="l" defTabSz="134067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sz="2800" baseline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Neue Medium"/>
              </a:rPr>
              <a:t>07/10</a:t>
            </a:r>
            <a:r>
              <a:rPr lang="fr-FR" sz="2800" b="0" baseline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Neue Medium"/>
              </a:rPr>
              <a:t>:</a:t>
            </a:r>
            <a:r>
              <a:rPr lang="fr-FR" sz="2800" b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Neue Medium"/>
              </a:rPr>
              <a:t> Photo urbaine / Viso rando</a:t>
            </a:r>
          </a:p>
          <a:p>
            <a:pPr marL="0" marR="0" indent="0" algn="l" defTabSz="134067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sz="28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Neue Medium"/>
              </a:rPr>
              <a:t>14/10</a:t>
            </a:r>
            <a:r>
              <a:rPr lang="fr-FR" sz="2800" b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Neue Medium"/>
              </a:rPr>
              <a:t>: Photo urbaine / Rando Vélo</a:t>
            </a:r>
          </a:p>
          <a:p>
            <a:pPr marL="0" marR="0" indent="0" algn="ctr" defTabSz="134067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fr-FR" sz="2800" b="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  <a:sym typeface="Helvetica Neue Medium"/>
            </a:endParaRPr>
          </a:p>
          <a:p>
            <a:pPr marL="0" marR="0" indent="0" algn="ctr" defTabSz="134067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Helvetica Neue Medium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81150" y="11180213"/>
            <a:ext cx="5334000" cy="3077766"/>
          </a:xfrm>
          <a:prstGeom prst="rect">
            <a:avLst/>
          </a:prstGeom>
          <a:solidFill>
            <a:schemeClr val="bg1"/>
          </a:solidFill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134067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sz="3600" b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Neue Medium"/>
              </a:rPr>
              <a:t>Nous t’accueillons après tes activités du mercredi si tu le souhaites. Rendez-vous à la Grange des Violettes ou à l’Etoile</a:t>
            </a:r>
          </a:p>
          <a:p>
            <a:pPr marL="0" marR="0" indent="0" algn="ctr" defTabSz="134067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Helvetica Neue Medium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362950" y="11947668"/>
            <a:ext cx="6191250" cy="1785104"/>
          </a:xfrm>
          <a:prstGeom prst="rect">
            <a:avLst/>
          </a:prstGeom>
          <a:solidFill>
            <a:schemeClr val="bg1"/>
          </a:solidFill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134067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sz="3600" b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Neue Medium"/>
              </a:rPr>
              <a:t>2 Octobre 2020</a:t>
            </a:r>
          </a:p>
          <a:p>
            <a:pPr marL="0" marR="0" indent="0" algn="ctr" defTabSz="134067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sz="36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Neue Medium"/>
              </a:rPr>
              <a:t>Soirée Casino</a:t>
            </a:r>
          </a:p>
          <a:p>
            <a:pPr marL="0" marR="0" indent="0" algn="ctr" defTabSz="134067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sz="2400" b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Neue Medium"/>
              </a:rPr>
              <a:t>(Maison de Quartier de </a:t>
            </a:r>
            <a:r>
              <a:rPr lang="fr-FR" sz="2400" b="0" dirty="0" err="1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Neue Medium"/>
              </a:rPr>
              <a:t>Nétreville</a:t>
            </a:r>
            <a:r>
              <a:rPr lang="fr-FR" sz="2400" b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Neue Medium"/>
              </a:rPr>
              <a:t>)</a:t>
            </a:r>
          </a:p>
          <a:p>
            <a:pPr marL="0" marR="0" indent="0" algn="ctr" defTabSz="134067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Helvetica Neue Medium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181100" y="17148098"/>
            <a:ext cx="8896350" cy="3077766"/>
          </a:xfrm>
          <a:prstGeom prst="rect">
            <a:avLst/>
          </a:prstGeom>
          <a:solidFill>
            <a:schemeClr val="bg1"/>
          </a:solidFill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134067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sz="3600" b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Neue Medium"/>
              </a:rPr>
              <a:t>Nous t’accueillons tous les vendredis soirs de </a:t>
            </a:r>
            <a:r>
              <a:rPr lang="fr-FR" sz="36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Neue Medium"/>
              </a:rPr>
              <a:t>20h à 23h </a:t>
            </a:r>
            <a:r>
              <a:rPr lang="fr-FR" sz="3600" b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Neue Medium"/>
              </a:rPr>
              <a:t>à partir du </a:t>
            </a:r>
            <a:r>
              <a:rPr lang="fr-FR" sz="36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Neue Medium"/>
              </a:rPr>
              <a:t>18 septembre </a:t>
            </a:r>
            <a:r>
              <a:rPr lang="fr-FR" sz="3600" b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Neue Medium"/>
              </a:rPr>
              <a:t>au sein de la Maison de quartier de </a:t>
            </a:r>
            <a:r>
              <a:rPr lang="fr-FR" sz="3600" b="0" dirty="0" err="1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Neue Medium"/>
              </a:rPr>
              <a:t>Nétreville</a:t>
            </a:r>
            <a:r>
              <a:rPr lang="fr-FR" sz="3600" b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Neue Medium"/>
              </a:rPr>
              <a:t>, un planning d’activités sera préparé avec vos souhaits.</a:t>
            </a:r>
          </a:p>
          <a:p>
            <a:pPr marL="0" marR="0" indent="0" algn="ctr" defTabSz="134067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Helvetica Neue Medium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639550" y="17192020"/>
            <a:ext cx="3124200" cy="2585323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134067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2400" b="0" i="0" u="sng" strike="noStrike" cap="none" spc="0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Neue Medium"/>
              </a:rPr>
              <a:t>Nétreville</a:t>
            </a:r>
            <a:endParaRPr kumimoji="0" lang="fr-FR" sz="2400" b="0" i="0" u="sng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Helvetica Neue Medium"/>
            </a:endParaRPr>
          </a:p>
          <a:p>
            <a:pPr marL="0" marR="0" indent="0" algn="ctr" defTabSz="134067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sz="24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Neue Medium"/>
              </a:rPr>
              <a:t>Grange des violettes</a:t>
            </a:r>
          </a:p>
          <a:p>
            <a:pPr marL="0" marR="0" indent="0" algn="ctr" defTabSz="134067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Neue Medium"/>
              </a:rPr>
              <a:t>Rue</a:t>
            </a:r>
            <a:r>
              <a:rPr kumimoji="0" lang="fr-FR" sz="2400" b="0" i="0" u="none" strike="noStrike" cap="none" spc="0" normalizeH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Neue Medium"/>
              </a:rPr>
              <a:t> des violettes</a:t>
            </a:r>
          </a:p>
          <a:p>
            <a:pPr marL="0" marR="0" indent="0" algn="ctr" defTabSz="134067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fr-FR" sz="2400" b="0" baseline="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  <a:sym typeface="Helvetica Neue Medium"/>
            </a:endParaRPr>
          </a:p>
          <a:p>
            <a:pPr marL="0" marR="0" indent="0" algn="ctr" defTabSz="134067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2400" b="0" i="0" u="sng" strike="noStrike" cap="none" spc="0" normalizeH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Neue Medium"/>
              </a:rPr>
              <a:t>Clos au Duc</a:t>
            </a:r>
          </a:p>
          <a:p>
            <a:pPr marL="0" marR="0" indent="0" algn="ctr" defTabSz="134067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sz="2400" baseline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Neue Medium"/>
              </a:rPr>
              <a:t>L’étoile</a:t>
            </a:r>
          </a:p>
          <a:p>
            <a:pPr marL="0" marR="0" indent="0" algn="ctr" defTabSz="134067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spc="0" normalizeH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Neue Medium"/>
              </a:rPr>
              <a:t>Rue du 8 Mai 1945</a:t>
            </a:r>
            <a:endParaRPr kumimoji="0" lang="fr-FR" sz="24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Helvetica Neue Medium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88D405E-C753-41CF-A350-083DC7AE21F7}"/>
              </a:ext>
            </a:extLst>
          </p:cNvPr>
          <p:cNvSpPr/>
          <p:nvPr/>
        </p:nvSpPr>
        <p:spPr>
          <a:xfrm>
            <a:off x="9191625" y="5254025"/>
            <a:ext cx="4438650" cy="2769989"/>
          </a:xfrm>
          <a:prstGeom prst="rect">
            <a:avLst/>
          </a:prstGeom>
          <a:solidFill>
            <a:schemeClr val="bg1"/>
          </a:solidFill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134067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fr-FR" sz="2800" b="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  <a:sym typeface="Helvetica Neue Medium"/>
            </a:endParaRPr>
          </a:p>
          <a:p>
            <a:pPr marL="0" marR="0" indent="0" algn="ctr" defTabSz="134067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sz="36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Neue Medium"/>
              </a:rPr>
              <a:t>Open Dance</a:t>
            </a:r>
          </a:p>
          <a:p>
            <a:pPr algn="ctr"/>
            <a:r>
              <a:rPr lang="fr-FR" sz="2400" b="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Tous les mercredis </a:t>
            </a:r>
            <a:endParaRPr lang="fr-FR" sz="2000" b="0" dirty="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r>
              <a:rPr lang="fr-FR" sz="2400" b="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15h00 à 17h00 </a:t>
            </a:r>
            <a:endParaRPr lang="fr-FR" sz="2000" dirty="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r>
              <a:rPr lang="fr-FR" sz="2400" b="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Maison de quartier de Nétreville</a:t>
            </a:r>
            <a:endParaRPr lang="fr-FR" sz="2000" b="0" dirty="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r>
              <a:rPr lang="fr-FR" sz="2400" b="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Atelier ouvert à tous</a:t>
            </a:r>
            <a:endParaRPr lang="fr-FR" sz="2000" b="0" dirty="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indent="0" algn="ctr" defTabSz="134067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Helvetica Neue Medium"/>
            </a:endParaRP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nning habitan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Planning habitant</a:t>
            </a:r>
          </a:p>
        </p:txBody>
      </p:sp>
      <p:sp>
        <p:nvSpPr>
          <p:cNvPr id="2" name="Rectangle 1"/>
          <p:cNvSpPr/>
          <p:nvPr/>
        </p:nvSpPr>
        <p:spPr>
          <a:xfrm>
            <a:off x="1085850" y="4926987"/>
            <a:ext cx="6381750" cy="3939540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r>
              <a:rPr lang="fr-FR" sz="3600" dirty="0">
                <a:latin typeface="Arial" panose="020B0604020202020204" pitchFamily="34" charset="0"/>
                <a:cs typeface="Arial" panose="020B0604020202020204" pitchFamily="34" charset="0"/>
              </a:rPr>
              <a:t>Echange de Savoirs</a:t>
            </a:r>
          </a:p>
          <a:p>
            <a:r>
              <a:rPr lang="fr-FR" sz="3600" dirty="0">
                <a:latin typeface="Arial" panose="020B0604020202020204" pitchFamily="34" charset="0"/>
                <a:cs typeface="Arial" panose="020B0604020202020204" pitchFamily="34" charset="0"/>
              </a:rPr>
              <a:t>« Atelier Couture »</a:t>
            </a:r>
          </a:p>
          <a:p>
            <a:r>
              <a:rPr lang="fr-FR" sz="3600" dirty="0">
                <a:latin typeface="Arial" panose="020B0604020202020204" pitchFamily="34" charset="0"/>
                <a:cs typeface="Arial" panose="020B0604020202020204" pitchFamily="34" charset="0"/>
              </a:rPr>
              <a:t>14h00/17h00</a:t>
            </a:r>
          </a:p>
          <a:p>
            <a:pPr marL="0" marR="0" lvl="0" indent="0" algn="ctr" defTabSz="1340673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(Maison de quartier de Nétreville)</a:t>
            </a:r>
          </a:p>
          <a:p>
            <a:pPr marL="0" marR="0" lvl="0" indent="0" algn="ctr" defTabSz="1340673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Vous avez une passion à faire partager aux habitants, nous avons de la place pour vous accueillir</a:t>
            </a:r>
          </a:p>
        </p:txBody>
      </p:sp>
      <p:sp>
        <p:nvSpPr>
          <p:cNvPr id="3" name="Rectangle 2"/>
          <p:cNvSpPr/>
          <p:nvPr/>
        </p:nvSpPr>
        <p:spPr>
          <a:xfrm>
            <a:off x="8280402" y="4773098"/>
            <a:ext cx="5924550" cy="4247317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Atelier petite enfance 0/3 ans</a:t>
            </a:r>
          </a:p>
          <a:p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9h00/11h00</a:t>
            </a:r>
          </a:p>
          <a:p>
            <a:r>
              <a:rPr lang="fr-FR" sz="2000" b="0" i="1" dirty="0">
                <a:latin typeface="Arial" panose="020B0604020202020204" pitchFamily="34" charset="0"/>
                <a:cs typeface="Arial" panose="020B0604020202020204" pitchFamily="34" charset="0"/>
              </a:rPr>
              <a:t>(ouvert à tous les parents et professionnels avec des enfants de – 3 ans) </a:t>
            </a:r>
            <a:endParaRPr lang="fr-F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22/09</a:t>
            </a:r>
            <a:r>
              <a:rPr lang="fr-FR" sz="2800" b="0" dirty="0">
                <a:latin typeface="Arial" panose="020B0604020202020204" pitchFamily="34" charset="0"/>
                <a:cs typeface="Arial" panose="020B0604020202020204" pitchFamily="34" charset="0"/>
              </a:rPr>
              <a:t>: Balade</a:t>
            </a:r>
          </a:p>
          <a:p>
            <a:pPr algn="l"/>
            <a:r>
              <a:rPr lang="fr-FR" sz="2800" b="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000" b="0" i="1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fr-FR" sz="2000" b="0" i="1" dirty="0" err="1">
                <a:latin typeface="Arial" panose="020B0604020202020204" pitchFamily="34" charset="0"/>
                <a:cs typeface="Arial" panose="020B0604020202020204" pitchFamily="34" charset="0"/>
              </a:rPr>
              <a:t>mdq</a:t>
            </a:r>
            <a:r>
              <a:rPr lang="fr-FR" sz="2000" b="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000" b="0" i="1" dirty="0" err="1">
                <a:latin typeface="Arial" panose="020B0604020202020204" pitchFamily="34" charset="0"/>
                <a:cs typeface="Arial" panose="020B0604020202020204" pitchFamily="34" charset="0"/>
              </a:rPr>
              <a:t>nétreville</a:t>
            </a:r>
            <a:r>
              <a:rPr lang="fr-FR" sz="2000" b="0" i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algn="l"/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6/10 </a:t>
            </a:r>
            <a:r>
              <a:rPr lang="fr-FR" sz="2800" b="0" dirty="0">
                <a:latin typeface="Arial" panose="020B0604020202020204" pitchFamily="34" charset="0"/>
                <a:cs typeface="Arial" panose="020B0604020202020204" pitchFamily="34" charset="0"/>
              </a:rPr>
              <a:t>: Lecture/comptine </a:t>
            </a:r>
          </a:p>
          <a:p>
            <a:pPr algn="l"/>
            <a:r>
              <a:rPr lang="fr-FR" sz="2000" b="0" i="1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fr-FR" sz="2000" b="0" i="1" dirty="0" err="1">
                <a:latin typeface="Arial" panose="020B0604020202020204" pitchFamily="34" charset="0"/>
                <a:cs typeface="Arial" panose="020B0604020202020204" pitchFamily="34" charset="0"/>
              </a:rPr>
              <a:t>mdq</a:t>
            </a:r>
            <a:r>
              <a:rPr lang="fr-FR" sz="2000" b="0" i="1" dirty="0">
                <a:latin typeface="Arial" panose="020B0604020202020204" pitchFamily="34" charset="0"/>
                <a:cs typeface="Arial" panose="020B0604020202020204" pitchFamily="34" charset="0"/>
              </a:rPr>
              <a:t> Clos au Duc)</a:t>
            </a:r>
          </a:p>
          <a:p>
            <a:pPr algn="l"/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13/10</a:t>
            </a:r>
            <a:r>
              <a:rPr lang="fr-FR" sz="2800" b="0" dirty="0">
                <a:latin typeface="Arial" panose="020B0604020202020204" pitchFamily="34" charset="0"/>
                <a:cs typeface="Arial" panose="020B0604020202020204" pitchFamily="34" charset="0"/>
              </a:rPr>
              <a:t>: Pâte à Sel et pâte à Modeler</a:t>
            </a:r>
          </a:p>
          <a:p>
            <a:pPr algn="l"/>
            <a:r>
              <a:rPr lang="fr-FR" sz="2000" b="0" i="1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fr-FR" sz="2000" b="0" i="1" dirty="0" err="1">
                <a:latin typeface="Arial" panose="020B0604020202020204" pitchFamily="34" charset="0"/>
                <a:cs typeface="Arial" panose="020B0604020202020204" pitchFamily="34" charset="0"/>
              </a:rPr>
              <a:t>mdq</a:t>
            </a:r>
            <a:r>
              <a:rPr lang="fr-FR" sz="2000" b="0" i="1" dirty="0">
                <a:latin typeface="Arial" panose="020B0604020202020204" pitchFamily="34" charset="0"/>
                <a:cs typeface="Arial" panose="020B0604020202020204" pitchFamily="34" charset="0"/>
              </a:rPr>
              <a:t> Nétreville)</a:t>
            </a:r>
          </a:p>
          <a:p>
            <a:r>
              <a:rPr lang="fr-FR" sz="2000" b="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fr-FR" sz="20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553450" y="10687353"/>
            <a:ext cx="5924550" cy="4801314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Les Cafés des Parents</a:t>
            </a:r>
          </a:p>
          <a:p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9h30 / 11h30</a:t>
            </a:r>
          </a:p>
          <a:p>
            <a:r>
              <a:rPr lang="fr-FR" sz="28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000" b="0" dirty="0">
                <a:latin typeface="Arial" panose="020B0604020202020204" pitchFamily="34" charset="0"/>
                <a:cs typeface="Arial" panose="020B0604020202020204" pitchFamily="34" charset="0"/>
              </a:rPr>
              <a:t>(vous êtes parent, venez échanger avec nous autour d’une thématique et d’un café)</a:t>
            </a:r>
          </a:p>
          <a:p>
            <a:pPr algn="l"/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17/09</a:t>
            </a:r>
            <a:r>
              <a:rPr lang="fr-FR" sz="2000" b="0" dirty="0">
                <a:latin typeface="Arial" panose="020B0604020202020204" pitchFamily="34" charset="0"/>
                <a:cs typeface="Arial" panose="020B0604020202020204" pitchFamily="34" charset="0"/>
              </a:rPr>
              <a:t>: Clos au Duc</a:t>
            </a:r>
          </a:p>
          <a:p>
            <a:pPr algn="l"/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8/10</a:t>
            </a:r>
            <a:r>
              <a:rPr lang="fr-FR" sz="2000" b="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fr-FR" sz="2000" b="0" dirty="0" err="1">
                <a:latin typeface="Arial" panose="020B0604020202020204" pitchFamily="34" charset="0"/>
                <a:cs typeface="Arial" panose="020B0604020202020204" pitchFamily="34" charset="0"/>
              </a:rPr>
              <a:t>Nétreville</a:t>
            </a:r>
            <a:endParaRPr lang="fr-FR" sz="20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Les petits </a:t>
            </a:r>
            <a:r>
              <a:rPr lang="fr-FR" sz="2400" dirty="0" err="1">
                <a:latin typeface="Arial" panose="020B0604020202020204" pitchFamily="34" charset="0"/>
                <a:cs typeface="Arial" panose="020B0604020202020204" pitchFamily="34" charset="0"/>
              </a:rPr>
              <a:t>déj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Habitants</a:t>
            </a:r>
          </a:p>
          <a:p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9h30 / 11h30</a:t>
            </a:r>
          </a:p>
          <a:p>
            <a:r>
              <a:rPr lang="fr-FR" sz="2000" b="0" dirty="0">
                <a:latin typeface="Arial" panose="020B0604020202020204" pitchFamily="34" charset="0"/>
                <a:cs typeface="Arial" panose="020B0604020202020204" pitchFamily="34" charset="0"/>
              </a:rPr>
              <a:t>(venez échanger avec nous autour d’un petit déjeuner convivial une fois par mois)</a:t>
            </a:r>
          </a:p>
          <a:p>
            <a:pPr algn="l"/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10/07</a:t>
            </a:r>
            <a:r>
              <a:rPr lang="fr-FR" sz="2000" b="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fr-FR" sz="2000" b="0" dirty="0" err="1">
                <a:latin typeface="Arial" panose="020B0604020202020204" pitchFamily="34" charset="0"/>
                <a:cs typeface="Arial" panose="020B0604020202020204" pitchFamily="34" charset="0"/>
              </a:rPr>
              <a:t>Nétreville</a:t>
            </a:r>
            <a:endParaRPr lang="fr-FR" sz="20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14/10</a:t>
            </a:r>
            <a:r>
              <a:rPr lang="fr-FR" sz="2000" b="0" dirty="0">
                <a:latin typeface="Arial" panose="020B0604020202020204" pitchFamily="34" charset="0"/>
                <a:cs typeface="Arial" panose="020B0604020202020204" pitchFamily="34" charset="0"/>
              </a:rPr>
              <a:t>: Clos au Duc</a:t>
            </a:r>
          </a:p>
          <a:p>
            <a:endParaRPr lang="fr-FR" sz="28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2000" b="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fr-FR" sz="20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85850" y="10781710"/>
            <a:ext cx="5724525" cy="4062651"/>
          </a:xfrm>
          <a:prstGeom prst="rect">
            <a:avLst/>
          </a:prstGeom>
          <a:solidFill>
            <a:schemeClr val="bg1"/>
          </a:solidFill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algn="l"/>
            <a:r>
              <a:rPr lang="fr-FR" sz="24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Neue Medium"/>
              </a:rPr>
              <a:t>09/09</a:t>
            </a:r>
            <a:r>
              <a:rPr lang="fr-FR" sz="2400" b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Neue Medium"/>
              </a:rPr>
              <a:t>:14h/17hViso </a:t>
            </a:r>
            <a:r>
              <a:rPr lang="fr-FR" sz="2400" b="0" dirty="0" err="1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Neue Medium"/>
              </a:rPr>
              <a:t>Rando</a:t>
            </a:r>
            <a:endParaRPr lang="fr-FR" sz="2400" b="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  <a:sym typeface="Helvetica Neue Medium"/>
            </a:endParaRPr>
          </a:p>
          <a:p>
            <a:pPr marL="0" marR="0" indent="0" algn="l" defTabSz="134067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240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Neue Medium"/>
              </a:rPr>
              <a:t>16/09</a:t>
            </a:r>
            <a:r>
              <a:rPr kumimoji="0" lang="fr-FR" sz="24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Neue Medium"/>
              </a:rPr>
              <a:t>:10h/12h:</a:t>
            </a:r>
            <a:r>
              <a:rPr kumimoji="0" lang="fr-FR" sz="2400" b="0" i="0" u="none" strike="noStrike" cap="none" spc="0" normalizeH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Neue Medium"/>
              </a:rPr>
              <a:t> Relaxation</a:t>
            </a:r>
          </a:p>
          <a:p>
            <a:pPr marL="0" marR="0" indent="0" algn="l" defTabSz="134067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spc="0" normalizeH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Neue Medium"/>
              </a:rPr>
              <a:t>          14h/17h: Bien être</a:t>
            </a:r>
          </a:p>
          <a:p>
            <a:pPr marL="0" marR="0" indent="0" algn="l" defTabSz="134067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sz="24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Neue Medium"/>
              </a:rPr>
              <a:t>23/09</a:t>
            </a:r>
            <a:r>
              <a:rPr lang="fr-FR" sz="2400" b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Neue Medium"/>
              </a:rPr>
              <a:t>:10h/12h: Visite chez un maraîcher</a:t>
            </a:r>
          </a:p>
          <a:p>
            <a:pPr marL="0" marR="0" indent="0" algn="l" defTabSz="134067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sz="2400" b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Neue Medium"/>
              </a:rPr>
              <a:t>           14h/17h: Cuisine</a:t>
            </a:r>
          </a:p>
          <a:p>
            <a:pPr marL="0" marR="0" indent="0" algn="l" defTabSz="134067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240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Neue Medium"/>
              </a:rPr>
              <a:t>30/09</a:t>
            </a:r>
            <a:r>
              <a:rPr kumimoji="0" lang="fr-FR" sz="24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Neue Medium"/>
              </a:rPr>
              <a:t>:10h/12h: Activités</a:t>
            </a:r>
            <a:r>
              <a:rPr kumimoji="0" lang="fr-FR" sz="2400" b="0" i="0" u="none" strike="noStrike" cap="none" spc="0" normalizeH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Neue Medium"/>
              </a:rPr>
              <a:t> manuelles</a:t>
            </a:r>
          </a:p>
          <a:p>
            <a:pPr marL="0" marR="0" indent="0" algn="l" defTabSz="134067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sz="2400" b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Neue Medium"/>
              </a:rPr>
              <a:t>           14h/17h: Bowling (3€)</a:t>
            </a:r>
          </a:p>
          <a:p>
            <a:pPr marL="0" marR="0" indent="0" algn="l" defTabSz="134067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sz="2400" baseline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Neue Medium"/>
              </a:rPr>
              <a:t>07/10</a:t>
            </a:r>
            <a:r>
              <a:rPr lang="fr-FR" sz="2400" b="0" baseline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Neue Medium"/>
              </a:rPr>
              <a:t>: </a:t>
            </a:r>
            <a:r>
              <a:rPr lang="fr-FR" sz="2400" b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Neue Medium"/>
              </a:rPr>
              <a:t>14h/17h: Viso </a:t>
            </a:r>
            <a:r>
              <a:rPr lang="fr-FR" sz="2400" b="0" dirty="0" err="1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Neue Medium"/>
              </a:rPr>
              <a:t>rando</a:t>
            </a:r>
            <a:endParaRPr lang="fr-FR" sz="2400" b="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  <a:sym typeface="Helvetica Neue Medium"/>
            </a:endParaRPr>
          </a:p>
          <a:p>
            <a:pPr marL="0" marR="0" indent="0" algn="l" defTabSz="134067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sz="24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Neue Medium"/>
              </a:rPr>
              <a:t>14/10</a:t>
            </a:r>
            <a:r>
              <a:rPr lang="fr-FR" sz="2400" b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Neue Medium"/>
              </a:rPr>
              <a:t>: 10h/12h: Cueillette de </a:t>
            </a:r>
            <a:r>
              <a:rPr lang="fr-FR" sz="2400" b="0" dirty="0" err="1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Neue Medium"/>
              </a:rPr>
              <a:t>Pithienville</a:t>
            </a:r>
            <a:endParaRPr lang="fr-FR" sz="2400" b="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  <a:sym typeface="Helvetica Neue Medium"/>
            </a:endParaRPr>
          </a:p>
          <a:p>
            <a:pPr marL="0" marR="0" indent="0" algn="l" defTabSz="134067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sz="2400" b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Neue Medium"/>
              </a:rPr>
              <a:t>           14h/17h: Cuisine</a:t>
            </a:r>
          </a:p>
          <a:p>
            <a:pPr marL="0" marR="0" indent="0" algn="ctr" defTabSz="134067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Helvetica Neue Medium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8F51968-C842-4974-9A99-B9C31E3806F5}"/>
              </a:ext>
            </a:extLst>
          </p:cNvPr>
          <p:cNvSpPr/>
          <p:nvPr/>
        </p:nvSpPr>
        <p:spPr>
          <a:xfrm>
            <a:off x="8280402" y="17065296"/>
            <a:ext cx="5924550" cy="2769989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Soirée Casino</a:t>
            </a:r>
          </a:p>
          <a:p>
            <a:r>
              <a:rPr lang="fr-FR" sz="4000" b="0" dirty="0">
                <a:latin typeface="Arial" panose="020B0604020202020204" pitchFamily="34" charset="0"/>
                <a:cs typeface="Arial" panose="020B0604020202020204" pitchFamily="34" charset="0"/>
              </a:rPr>
              <a:t>Vendredi 2 Octobre</a:t>
            </a:r>
            <a:endParaRPr lang="fr-FR" sz="36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4400" b="0" dirty="0">
                <a:latin typeface="Arial" panose="020B0604020202020204" pitchFamily="34" charset="0"/>
                <a:cs typeface="Arial" panose="020B0604020202020204" pitchFamily="34" charset="0"/>
              </a:rPr>
              <a:t>19h00/22h00</a:t>
            </a:r>
          </a:p>
          <a:p>
            <a:r>
              <a:rPr lang="fr-FR" sz="2800" b="0" i="1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fr-FR" sz="2800" b="0" i="1" dirty="0" err="1">
                <a:latin typeface="Arial" panose="020B0604020202020204" pitchFamily="34" charset="0"/>
                <a:cs typeface="Arial" panose="020B0604020202020204" pitchFamily="34" charset="0"/>
              </a:rPr>
              <a:t>mdq</a:t>
            </a:r>
            <a:r>
              <a:rPr lang="fr-FR" sz="2800" b="0" i="1" dirty="0">
                <a:latin typeface="Arial" panose="020B0604020202020204" pitchFamily="34" charset="0"/>
                <a:cs typeface="Arial" panose="020B0604020202020204" pitchFamily="34" charset="0"/>
              </a:rPr>
              <a:t> Nétreville)</a:t>
            </a:r>
          </a:p>
          <a:p>
            <a:r>
              <a:rPr lang="fr-FR" sz="2000" b="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fr-FR" sz="20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894331D-FEE7-4047-BB18-339D4B084E2B}"/>
              </a:ext>
            </a:extLst>
          </p:cNvPr>
          <p:cNvSpPr/>
          <p:nvPr/>
        </p:nvSpPr>
        <p:spPr>
          <a:xfrm>
            <a:off x="1085850" y="16695965"/>
            <a:ext cx="5924550" cy="3508653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Accompagnement de projet</a:t>
            </a:r>
          </a:p>
          <a:p>
            <a:r>
              <a:rPr lang="fr-FR" sz="2800" b="0" dirty="0">
                <a:latin typeface="Arial" panose="020B0604020202020204" pitchFamily="34" charset="0"/>
                <a:cs typeface="Arial" panose="020B0604020202020204" pitchFamily="34" charset="0"/>
              </a:rPr>
              <a:t>Vous avez une idée, une envie, un professionnel d’AL2E vous accompagnera à le mettre en place,</a:t>
            </a:r>
          </a:p>
          <a:p>
            <a:endParaRPr lang="fr-FR" sz="2000" b="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2800" b="0" i="1" dirty="0">
                <a:latin typeface="Arial" panose="020B0604020202020204" pitchFamily="34" charset="0"/>
                <a:cs typeface="Arial" panose="020B0604020202020204" pitchFamily="34" charset="0"/>
              </a:rPr>
              <a:t>(Sur rendez-vous) </a:t>
            </a:r>
            <a:endParaRPr lang="fr-FR" sz="28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25D0DF5A-74F0-6B42-807A-49D5E06BEA22}"/>
              </a:ext>
            </a:extLst>
          </p:cNvPr>
          <p:cNvSpPr/>
          <p:nvPr/>
        </p:nvSpPr>
        <p:spPr>
          <a:xfrm>
            <a:off x="6096563" y="13432550"/>
            <a:ext cx="4708340" cy="8175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4713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AU PROGRME : 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30E1853-5957-D04F-9B06-37915A3CE3D7}"/>
              </a:ext>
            </a:extLst>
          </p:cNvPr>
          <p:cNvSpPr/>
          <p:nvPr/>
        </p:nvSpPr>
        <p:spPr>
          <a:xfrm>
            <a:off x="959872" y="12550255"/>
            <a:ext cx="3137139" cy="4550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357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11/17 ans</a:t>
            </a:r>
            <a:endParaRPr lang="fr-FR" sz="2357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A314675-B6DD-1B45-87C4-7682DA3F0290}"/>
              </a:ext>
            </a:extLst>
          </p:cNvPr>
          <p:cNvSpPr/>
          <p:nvPr/>
        </p:nvSpPr>
        <p:spPr>
          <a:xfrm>
            <a:off x="4801245" y="12550255"/>
            <a:ext cx="2914179" cy="4550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357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16/25 ans</a:t>
            </a:r>
            <a:endParaRPr lang="fr-FR" sz="2357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D69095B-2FF8-E449-85F9-3F2311887962}"/>
              </a:ext>
            </a:extLst>
          </p:cNvPr>
          <p:cNvSpPr/>
          <p:nvPr/>
        </p:nvSpPr>
        <p:spPr>
          <a:xfrm>
            <a:off x="-535045" y="3972934"/>
            <a:ext cx="17165432" cy="3578342"/>
          </a:xfrm>
          <a:prstGeom prst="rect">
            <a:avLst/>
          </a:prstGeom>
          <a:noFill/>
        </p:spPr>
        <p:txBody>
          <a:bodyPr spcFirstLastPara="1" wrap="none" lIns="134682" tIns="67341" rIns="134682" bIns="67341" numCol="1">
            <a:prstTxWarp prst="textArchUp">
              <a:avLst>
                <a:gd name="adj" fmla="val 10474831"/>
              </a:avLst>
            </a:prstTxWarp>
            <a:spAutoFit/>
          </a:bodyPr>
          <a:lstStyle/>
          <a:p>
            <a:pPr algn="ctr"/>
            <a:r>
              <a:rPr lang="fr-FR" sz="6481" dirty="0">
                <a:solidFill>
                  <a:srgbClr val="77B92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endParaRPr lang="fr-FR" sz="6481" dirty="0">
              <a:solidFill>
                <a:srgbClr val="77B92A"/>
              </a:solidFill>
            </a:endParaRPr>
          </a:p>
        </p:txBody>
      </p:sp>
      <p:sp>
        <p:nvSpPr>
          <p:cNvPr id="58" name="Zone de texte 2">
            <a:extLst>
              <a:ext uri="{FF2B5EF4-FFF2-40B4-BE49-F238E27FC236}">
                <a16:creationId xmlns:a16="http://schemas.microsoft.com/office/drawing/2014/main" id="{96382B7B-CB77-4D1C-989B-DC18D39F90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8686" y="7132636"/>
            <a:ext cx="6729435" cy="785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34682" tIns="67341" rIns="134682" bIns="67341" numCol="1" anchor="t" anchorCtr="0" compatLnSpc="1">
            <a:prstTxWarp prst="textNoShape">
              <a:avLst/>
            </a:prstTxWarp>
          </a:bodyPr>
          <a:lstStyle/>
          <a:p>
            <a:pPr algn="l" defTabSz="1346820" eaLnBrk="0" fontAlgn="base">
              <a:spcBef>
                <a:spcPct val="0"/>
              </a:spcBef>
              <a:spcAft>
                <a:spcPct val="0"/>
              </a:spcAft>
            </a:pPr>
            <a:endParaRPr lang="fr-FR" altLang="fr-FR" sz="3240" dirty="0">
              <a:solidFill>
                <a:srgbClr val="C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defTabSz="1346820" eaLnBrk="0" fontAlgn="base">
              <a:spcBef>
                <a:spcPct val="0"/>
              </a:spcBef>
              <a:spcAft>
                <a:spcPct val="0"/>
              </a:spcAft>
            </a:pPr>
            <a:r>
              <a:rPr lang="fr-FR" altLang="fr-FR" sz="4124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 CENTRE SOCIAL </a:t>
            </a:r>
            <a:endParaRPr lang="fr-FR" altLang="fr-FR" sz="4124" b="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69" name="Oval 5">
            <a:extLst>
              <a:ext uri="{FF2B5EF4-FFF2-40B4-BE49-F238E27FC236}">
                <a16:creationId xmlns:a16="http://schemas.microsoft.com/office/drawing/2014/main" id="{028AE904-5322-4369-B7B6-098E893A3B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984" y="8827915"/>
            <a:ext cx="14721516" cy="9236021"/>
          </a:xfrm>
          <a:prstGeom prst="ellipse">
            <a:avLst/>
          </a:prstGeom>
          <a:solidFill>
            <a:schemeClr val="bg1">
              <a:lumMod val="95000"/>
            </a:scheme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rot="0" vert="horz" wrap="square" lIns="134682" tIns="67341" rIns="134682" bIns="67341" anchor="t" anchorCtr="0" upright="1">
            <a:noAutofit/>
          </a:bodyPr>
          <a:lstStyle/>
          <a:p>
            <a:endParaRPr lang="fr-FR" sz="7070"/>
          </a:p>
        </p:txBody>
      </p:sp>
      <p:sp>
        <p:nvSpPr>
          <p:cNvPr id="70" name="AutoShape 7">
            <a:extLst>
              <a:ext uri="{FF2B5EF4-FFF2-40B4-BE49-F238E27FC236}">
                <a16:creationId xmlns:a16="http://schemas.microsoft.com/office/drawing/2014/main" id="{6F53C00A-5E96-49CC-B486-41FEA1B805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9767" y="8966364"/>
            <a:ext cx="7125064" cy="1973469"/>
          </a:xfrm>
          <a:prstGeom prst="triangle">
            <a:avLst>
              <a:gd name="adj" fmla="val 50000"/>
            </a:avLst>
          </a:prstGeom>
          <a:solidFill>
            <a:srgbClr val="F9AFAD"/>
          </a:solidFill>
          <a:ln w="19050" cmpd="sng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134682" tIns="67341" rIns="134682" bIns="67341" anchor="t" anchorCtr="0" upright="1">
            <a:noAutofit/>
          </a:bodyPr>
          <a:lstStyle/>
          <a:p>
            <a:endParaRPr lang="fr-FR" sz="7070"/>
          </a:p>
        </p:txBody>
      </p:sp>
      <p:sp>
        <p:nvSpPr>
          <p:cNvPr id="60" name="Rectangle 8">
            <a:extLst>
              <a:ext uri="{FF2B5EF4-FFF2-40B4-BE49-F238E27FC236}">
                <a16:creationId xmlns:a16="http://schemas.microsoft.com/office/drawing/2014/main" id="{9D66F393-5BD7-493D-B0EA-7161021D10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1946" y="10946165"/>
            <a:ext cx="2434735" cy="3922987"/>
          </a:xfrm>
          <a:prstGeom prst="rect">
            <a:avLst/>
          </a:prstGeom>
          <a:solidFill>
            <a:srgbClr val="C1E1F7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134682" tIns="67341" rIns="134682" bIns="67341" numCol="1" anchor="t" anchorCtr="0" compatLnSpc="1">
            <a:prstTxWarp prst="textNoShape">
              <a:avLst/>
            </a:prstTxWarp>
          </a:bodyPr>
          <a:lstStyle/>
          <a:p>
            <a:pPr defTabSz="1346820" eaLnBrk="0" fontAlgn="base">
              <a:spcBef>
                <a:spcPct val="0"/>
              </a:spcBef>
              <a:spcAft>
                <a:spcPct val="0"/>
              </a:spcAft>
            </a:pPr>
            <a:r>
              <a:rPr lang="fr-FR" altLang="fr-FR" sz="2062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Maison des services et de l’activité</a:t>
            </a:r>
            <a:r>
              <a:rPr lang="fr-FR" altLang="fr-FR" sz="2062" b="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</a:p>
          <a:p>
            <a:pPr defTabSz="1346820" eaLnBrk="0" fontAlgn="base">
              <a:spcBef>
                <a:spcPct val="0"/>
              </a:spcBef>
              <a:spcAft>
                <a:spcPct val="0"/>
              </a:spcAft>
            </a:pPr>
            <a:endParaRPr lang="fr-FR" altLang="fr-FR" sz="2062" b="0" dirty="0">
              <a:solidFill>
                <a:schemeClr val="tx1"/>
              </a:solidFill>
            </a:endParaRPr>
          </a:p>
          <a:p>
            <a:pPr defTabSz="1346820" eaLnBrk="0" fontAlgn="base">
              <a:spcBef>
                <a:spcPct val="0"/>
              </a:spcBef>
              <a:spcAft>
                <a:spcPct val="0"/>
              </a:spcAft>
            </a:pPr>
            <a:r>
              <a:rPr lang="fr-FR" altLang="fr-FR" sz="1620" b="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Nous </a:t>
            </a:r>
            <a:r>
              <a:rPr lang="fr-FR" altLang="fr-FR" sz="1620" u="sng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construi</a:t>
            </a:r>
            <a:r>
              <a:rPr lang="fr-FR" altLang="fr-FR" sz="1620" u="sng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sons</a:t>
            </a:r>
            <a:r>
              <a:rPr lang="fr-FR" altLang="fr-FR" sz="1620" b="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des actions pour le plaisir mais aussi pour apprendre </a:t>
            </a:r>
            <a:r>
              <a:rPr lang="fr-FR" altLang="fr-FR" sz="1620" b="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à</a:t>
            </a:r>
            <a:r>
              <a:rPr lang="fr-FR" altLang="fr-FR" sz="1620" b="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conna</a:t>
            </a:r>
            <a:r>
              <a:rPr lang="fr-FR" altLang="fr-FR" sz="1620" b="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î</a:t>
            </a:r>
            <a:r>
              <a:rPr lang="fr-FR" altLang="fr-FR" sz="1620" b="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tre les habitants et être connus par eux.</a:t>
            </a:r>
          </a:p>
          <a:p>
            <a:pPr defTabSz="1346820" eaLnBrk="0" fontAlgn="base">
              <a:spcBef>
                <a:spcPct val="0"/>
              </a:spcBef>
              <a:spcAft>
                <a:spcPct val="0"/>
              </a:spcAft>
            </a:pPr>
            <a:endParaRPr lang="fr-FR" altLang="fr-FR" sz="1620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defTabSz="1346820" eaLnBrk="0" fontAlgn="base">
              <a:spcBef>
                <a:spcPct val="0"/>
              </a:spcBef>
              <a:spcAft>
                <a:spcPct val="0"/>
              </a:spcAft>
            </a:pPr>
            <a:r>
              <a:rPr lang="fr-FR" altLang="fr-FR" sz="1620" u="sng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l’activité comme outil de médiation</a:t>
            </a:r>
            <a:endParaRPr lang="fr-FR" altLang="fr-FR" sz="2651" u="sng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2048" name="Rectangle 9">
            <a:extLst>
              <a:ext uri="{FF2B5EF4-FFF2-40B4-BE49-F238E27FC236}">
                <a16:creationId xmlns:a16="http://schemas.microsoft.com/office/drawing/2014/main" id="{92057D94-F9A3-42E6-8A87-96239FFC61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08270" y="10960329"/>
            <a:ext cx="2382132" cy="3914202"/>
          </a:xfrm>
          <a:prstGeom prst="rect">
            <a:avLst/>
          </a:prstGeom>
          <a:solidFill>
            <a:srgbClr val="D6E3BC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134682" tIns="67341" rIns="134682" bIns="67341" numCol="1" anchor="t" anchorCtr="0" compatLnSpc="1">
            <a:prstTxWarp prst="textNoShape">
              <a:avLst/>
            </a:prstTxWarp>
          </a:bodyPr>
          <a:lstStyle/>
          <a:p>
            <a:pPr defTabSz="1346820" eaLnBrk="0" fontAlgn="base">
              <a:spcBef>
                <a:spcPct val="0"/>
              </a:spcBef>
              <a:spcAft>
                <a:spcPct val="0"/>
              </a:spcAft>
            </a:pPr>
            <a:r>
              <a:rPr lang="fr-FR" altLang="fr-FR" sz="2062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Maison des projets</a:t>
            </a:r>
            <a:r>
              <a:rPr lang="fr-FR" altLang="fr-FR" sz="2062" b="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endParaRPr lang="fr-FR" altLang="fr-FR" sz="2062" dirty="0"/>
          </a:p>
          <a:p>
            <a:pPr defTabSz="1346820" eaLnBrk="0" fontAlgn="base">
              <a:spcBef>
                <a:spcPct val="0"/>
              </a:spcBef>
              <a:spcAft>
                <a:spcPct val="0"/>
              </a:spcAft>
            </a:pPr>
            <a:endParaRPr lang="fr-FR" altLang="fr-FR" sz="1620" b="0" dirty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defTabSz="1346820" eaLnBrk="0" fontAlgn="base">
              <a:spcBef>
                <a:spcPct val="0"/>
              </a:spcBef>
              <a:spcAft>
                <a:spcPct val="0"/>
              </a:spcAft>
            </a:pPr>
            <a:r>
              <a:rPr lang="fr-FR" altLang="fr-FR" sz="1620" b="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Nous </a:t>
            </a:r>
            <a:r>
              <a:rPr lang="fr-FR" altLang="fr-FR" sz="1620" u="sng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accompagnons</a:t>
            </a:r>
            <a:r>
              <a:rPr lang="fr-FR" altLang="fr-FR" sz="1620" b="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les personnes vers des actions sp</a:t>
            </a:r>
            <a:r>
              <a:rPr lang="fr-FR" altLang="fr-FR" sz="1620" b="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é</a:t>
            </a:r>
            <a:r>
              <a:rPr lang="fr-FR" altLang="fr-FR" sz="1620" b="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cifiques du centre social (café des parents, </a:t>
            </a:r>
            <a:r>
              <a:rPr lang="fr-FR" altLang="fr-FR" sz="162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mois de la santé</a:t>
            </a:r>
            <a:r>
              <a:rPr lang="fr-FR" altLang="fr-FR" sz="1620" b="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…</a:t>
            </a:r>
            <a:r>
              <a:rPr lang="fr-FR" altLang="fr-FR" sz="1620" b="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 et/ou des partenaires (Centre M</a:t>
            </a:r>
            <a:r>
              <a:rPr lang="fr-FR" altLang="fr-FR" sz="1620" b="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é</a:t>
            </a:r>
            <a:r>
              <a:rPr lang="fr-FR" altLang="fr-FR" sz="1620" b="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dico-Social, 115</a:t>
            </a:r>
            <a:r>
              <a:rPr lang="fr-FR" altLang="fr-FR" sz="1620" b="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…</a:t>
            </a:r>
            <a:r>
              <a:rPr lang="fr-FR" altLang="fr-FR" sz="1620" b="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).</a:t>
            </a:r>
            <a:endParaRPr lang="fr-FR" altLang="fr-FR" sz="1620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defTabSz="1346820" eaLnBrk="0" fontAlgn="base">
              <a:spcBef>
                <a:spcPct val="0"/>
              </a:spcBef>
              <a:spcAft>
                <a:spcPct val="0"/>
              </a:spcAft>
            </a:pPr>
            <a:r>
              <a:rPr lang="fr-FR" altLang="fr-FR" sz="1620" u="sng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Inclusion sociale </a:t>
            </a:r>
            <a:endParaRPr lang="fr-FR" altLang="fr-FR" sz="2651" u="sng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2049" name="Rectangle 10">
            <a:extLst>
              <a:ext uri="{FF2B5EF4-FFF2-40B4-BE49-F238E27FC236}">
                <a16:creationId xmlns:a16="http://schemas.microsoft.com/office/drawing/2014/main" id="{06EA6B86-A859-4CDF-9058-4D60846643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49959" y="10955239"/>
            <a:ext cx="2394874" cy="3919291"/>
          </a:xfrm>
          <a:prstGeom prst="rect">
            <a:avLst/>
          </a:prstGeom>
          <a:solidFill>
            <a:srgbClr val="FFE699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134682" tIns="67341" rIns="134682" bIns="67341" numCol="1" anchor="t" anchorCtr="0" compatLnSpc="1">
            <a:prstTxWarp prst="textNoShape">
              <a:avLst/>
            </a:prstTxWarp>
          </a:bodyPr>
          <a:lstStyle/>
          <a:p>
            <a:pPr defTabSz="1346820" eaLnBrk="0" fontAlgn="base">
              <a:spcBef>
                <a:spcPct val="0"/>
              </a:spcBef>
              <a:spcAft>
                <a:spcPct val="0"/>
              </a:spcAft>
            </a:pPr>
            <a:r>
              <a:rPr lang="fr-FR" altLang="fr-FR" sz="2062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Maison de la citoyenneté</a:t>
            </a:r>
            <a:r>
              <a:rPr lang="fr-FR" altLang="fr-FR" sz="2062" b="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endParaRPr lang="fr-FR" altLang="fr-FR" sz="2062" b="0" dirty="0">
              <a:solidFill>
                <a:schemeClr val="tx1"/>
              </a:solidFill>
            </a:endParaRPr>
          </a:p>
          <a:p>
            <a:pPr defTabSz="1346820" eaLnBrk="0" fontAlgn="base">
              <a:spcBef>
                <a:spcPct val="0"/>
              </a:spcBef>
              <a:spcAft>
                <a:spcPct val="0"/>
              </a:spcAft>
            </a:pPr>
            <a:endParaRPr lang="fr-FR" altLang="fr-FR" sz="1620" b="0" dirty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1620" b="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Nous </a:t>
            </a:r>
            <a:r>
              <a:rPr lang="fr-FR" altLang="fr-FR" sz="1620" u="sng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organisons</a:t>
            </a:r>
            <a:r>
              <a:rPr lang="fr-FR" altLang="fr-FR" sz="162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la scolarité, l’engagement citoyen… tous les</a:t>
            </a:r>
            <a:r>
              <a:rPr lang="fr-FR" altLang="fr-FR" sz="162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projets pouvant aider à trouver du travail s’inventer un futur, créer un évènement, devenir bénévole, etc.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altLang="fr-FR" sz="1620" b="0" u="sng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1620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« Faire » société</a:t>
            </a:r>
            <a:endParaRPr lang="fr-FR" altLang="fr-FR" sz="2651" u="sng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CD27C31B-166C-471F-AD4E-FA01CD6639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9769" y="14880445"/>
            <a:ext cx="7125062" cy="2002578"/>
          </a:xfrm>
          <a:prstGeom prst="rect">
            <a:avLst/>
          </a:prstGeom>
          <a:solidFill>
            <a:srgbClr val="F3DF29"/>
          </a:solidFill>
          <a:ln w="19050" cmpd="sng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134682" tIns="67341" rIns="134682" bIns="67341" anchor="t" anchorCtr="0" upright="1">
            <a:noAutofit/>
          </a:bodyPr>
          <a:lstStyle/>
          <a:p>
            <a:endParaRPr lang="fr-FR" sz="7070" dirty="0"/>
          </a:p>
        </p:txBody>
      </p:sp>
      <p:sp>
        <p:nvSpPr>
          <p:cNvPr id="2053" name="Text Box 14">
            <a:extLst>
              <a:ext uri="{FF2B5EF4-FFF2-40B4-BE49-F238E27FC236}">
                <a16:creationId xmlns:a16="http://schemas.microsoft.com/office/drawing/2014/main" id="{F205247C-5B54-4736-8A03-85C98D778F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6269" y="4055711"/>
            <a:ext cx="4086595" cy="1478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34682" tIns="67341" rIns="134682" bIns="67341" numCol="1" anchor="t" anchorCtr="0" compatLnSpc="1">
            <a:prstTxWarp prst="textNoShape">
              <a:avLst/>
            </a:prstTxWarp>
          </a:bodyPr>
          <a:lstStyle/>
          <a:p>
            <a:pPr algn="l" defTabSz="1346820" eaLnBrk="0" fontAlgn="base">
              <a:spcBef>
                <a:spcPct val="0"/>
              </a:spcBef>
              <a:spcAft>
                <a:spcPct val="0"/>
              </a:spcAft>
            </a:pPr>
            <a:endParaRPr lang="fr-FR" altLang="fr-FR" sz="2651" b="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2056" name="Text Box 29">
            <a:extLst>
              <a:ext uri="{FF2B5EF4-FFF2-40B4-BE49-F238E27FC236}">
                <a16:creationId xmlns:a16="http://schemas.microsoft.com/office/drawing/2014/main" id="{6714E4C1-A848-4C20-86C0-88AE81480C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95724" y="14980323"/>
            <a:ext cx="7152972" cy="1940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34682" tIns="67341" rIns="134682" bIns="67341" numCol="1" anchor="t" anchorCtr="0" compatLnSpc="1">
            <a:prstTxWarp prst="textNoShape">
              <a:avLst/>
            </a:prstTxWarp>
          </a:bodyPr>
          <a:lstStyle/>
          <a:p>
            <a:pPr defTabSz="1346820" eaLnBrk="0" fontAlgn="base">
              <a:spcBef>
                <a:spcPct val="0"/>
              </a:spcBef>
              <a:spcAft>
                <a:spcPct val="0"/>
              </a:spcAft>
            </a:pPr>
            <a:r>
              <a:rPr lang="fr-FR" altLang="fr-FR" sz="2062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l’</a:t>
            </a:r>
            <a:r>
              <a:rPr lang="fr-FR" altLang="fr-FR" sz="2062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accueil</a:t>
            </a:r>
            <a:r>
              <a:rPr lang="fr-FR" altLang="fr-FR" sz="2062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on trouve :</a:t>
            </a:r>
            <a:endParaRPr lang="fr-FR" altLang="fr-FR" sz="2062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1346820" eaLnBrk="0" fontAlgn="base">
              <a:spcBef>
                <a:spcPct val="0"/>
              </a:spcBef>
              <a:spcAft>
                <a:spcPct val="0"/>
              </a:spcAft>
            </a:pPr>
            <a:r>
              <a:rPr lang="fr-FR" altLang="fr-FR" sz="1620" u="sng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Des espaces de détente</a:t>
            </a:r>
            <a:r>
              <a:rPr lang="fr-FR" altLang="fr-FR" sz="162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thé et café, canapé, micro-onde…</a:t>
            </a:r>
            <a:endParaRPr lang="fr-FR" altLang="fr-FR" sz="1620" b="0" dirty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defTabSz="1346820" eaLnBrk="0" fontAlgn="base">
              <a:spcBef>
                <a:spcPct val="0"/>
              </a:spcBef>
              <a:spcAft>
                <a:spcPct val="0"/>
              </a:spcAft>
            </a:pPr>
            <a:r>
              <a:rPr lang="fr-FR" altLang="fr-FR" sz="1620" b="0" u="sng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Des informations </a:t>
            </a:r>
            <a:r>
              <a:rPr lang="fr-FR" altLang="fr-FR" sz="1620" u="sng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utiles</a:t>
            </a:r>
            <a:r>
              <a:rPr lang="fr-FR" altLang="fr-FR" sz="1620" b="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: plannings d’activités, offres d’emploi…</a:t>
            </a:r>
            <a:endParaRPr lang="fr-FR" altLang="fr-FR" sz="1326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1620" b="0" u="sng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Des </a:t>
            </a:r>
            <a:r>
              <a:rPr lang="fr-FR" altLang="fr-FR" sz="1620" u="sng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outils</a:t>
            </a:r>
            <a:r>
              <a:rPr lang="fr-FR" altLang="fr-FR" sz="1620" b="0" u="sng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altLang="fr-FR" sz="1620" u="sng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pratiques</a:t>
            </a:r>
            <a:r>
              <a:rPr lang="fr-FR" altLang="fr-FR" sz="1620" b="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: espace de travail, connexion internet… </a:t>
            </a:r>
            <a:endParaRPr lang="fr-FR" altLang="fr-FR" sz="1326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1620" b="0" u="sng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L’accès aux droits</a:t>
            </a:r>
            <a:r>
              <a:rPr lang="fr-FR" altLang="fr-FR" sz="1620" b="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écrivains publics, juristes,</a:t>
            </a:r>
            <a:r>
              <a:rPr lang="fr-FR" altLang="fr-FR" sz="162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mise </a:t>
            </a:r>
            <a:r>
              <a:rPr lang="fr-FR" altLang="fr-FR" sz="1620" b="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 relation avec  des partenaires sociaux…</a:t>
            </a:r>
            <a:endParaRPr lang="fr-FR" altLang="fr-FR" sz="2651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57" name="Zone de texte 26">
            <a:extLst>
              <a:ext uri="{FF2B5EF4-FFF2-40B4-BE49-F238E27FC236}">
                <a16:creationId xmlns:a16="http://schemas.microsoft.com/office/drawing/2014/main" id="{D1EC2422-7FCF-4735-852A-7466D4FEEABD}"/>
              </a:ext>
            </a:extLst>
          </p:cNvPr>
          <p:cNvSpPr txBox="1">
            <a:spLocks noChangeArrowheads="1"/>
          </p:cNvSpPr>
          <p:nvPr/>
        </p:nvSpPr>
        <p:spPr bwMode="auto">
          <a:xfrm rot="1580810">
            <a:off x="12415254" y="12463358"/>
            <a:ext cx="2706910" cy="645352"/>
          </a:xfrm>
          <a:prstGeom prst="rect">
            <a:avLst/>
          </a:prstGeom>
          <a:solidFill>
            <a:srgbClr val="C1EFFF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134682" tIns="67341" rIns="134682" bIns="67341" numCol="1" anchor="t" anchorCtr="0" compatLnSpc="1">
            <a:prstTxWarp prst="textNoShape">
              <a:avLst/>
            </a:prstTxWarp>
          </a:bodyPr>
          <a:lstStyle/>
          <a:p>
            <a:pPr defTabSz="1346820" eaLnBrk="0" fontAlgn="base">
              <a:spcBef>
                <a:spcPct val="0"/>
              </a:spcBef>
              <a:spcAft>
                <a:spcPct val="0"/>
              </a:spcAft>
            </a:pPr>
            <a:r>
              <a:rPr lang="fr-FR" altLang="fr-FR" sz="1767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Différents partenaires</a:t>
            </a:r>
            <a:r>
              <a:rPr lang="fr-FR" altLang="fr-FR" sz="1767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d’EVREUX et EPN</a:t>
            </a:r>
            <a:endParaRPr lang="fr-FR" altLang="fr-FR" sz="2651" b="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2058" name="Zone de texte 27">
            <a:extLst>
              <a:ext uri="{FF2B5EF4-FFF2-40B4-BE49-F238E27FC236}">
                <a16:creationId xmlns:a16="http://schemas.microsoft.com/office/drawing/2014/main" id="{259F0EFC-9462-476A-BEFE-405213FF28F7}"/>
              </a:ext>
            </a:extLst>
          </p:cNvPr>
          <p:cNvSpPr txBox="1">
            <a:spLocks noChangeArrowheads="1"/>
          </p:cNvSpPr>
          <p:nvPr/>
        </p:nvSpPr>
        <p:spPr bwMode="auto">
          <a:xfrm rot="1297002">
            <a:off x="11395803" y="10323838"/>
            <a:ext cx="3469938" cy="600927"/>
          </a:xfrm>
          <a:prstGeom prst="rect">
            <a:avLst/>
          </a:prstGeom>
          <a:solidFill>
            <a:srgbClr val="C1EFFF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134682" tIns="67341" rIns="134682" bIns="67341" numCol="1" anchor="t" anchorCtr="0" compatLnSpc="1">
            <a:prstTxWarp prst="textNoShape">
              <a:avLst/>
            </a:prstTxWarp>
          </a:bodyPr>
          <a:lstStyle/>
          <a:p>
            <a:pPr defTabSz="1346820" eaLnBrk="0" fontAlgn="base">
              <a:spcBef>
                <a:spcPct val="0"/>
              </a:spcBef>
              <a:spcAft>
                <a:spcPct val="0"/>
              </a:spcAft>
            </a:pPr>
            <a:r>
              <a:rPr lang="fr-FR" altLang="fr-FR" sz="1767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Partout </a:t>
            </a:r>
            <a:r>
              <a:rPr lang="fr-FR" altLang="fr-FR" sz="1767" dirty="0">
                <a:latin typeface="Arial" panose="020B0604020202020204" pitchFamily="34" charset="0"/>
                <a:cs typeface="Arial" panose="020B0604020202020204" pitchFamily="34" charset="0"/>
              </a:rPr>
              <a:t>en France et même ailleurs</a:t>
            </a:r>
            <a:endParaRPr lang="fr-FR" altLang="fr-FR" sz="2651" b="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cxnSp>
        <p:nvCxnSpPr>
          <p:cNvPr id="96" name="Connecteur droit avec flèche 95">
            <a:extLst>
              <a:ext uri="{FF2B5EF4-FFF2-40B4-BE49-F238E27FC236}">
                <a16:creationId xmlns:a16="http://schemas.microsoft.com/office/drawing/2014/main" id="{263BFE9F-33E7-401C-8730-0E53AE095C72}"/>
              </a:ext>
            </a:extLst>
          </p:cNvPr>
          <p:cNvCxnSpPr>
            <a:cxnSpLocks/>
          </p:cNvCxnSpPr>
          <p:nvPr/>
        </p:nvCxnSpPr>
        <p:spPr>
          <a:xfrm flipV="1">
            <a:off x="12213400" y="12914886"/>
            <a:ext cx="1037432" cy="2157618"/>
          </a:xfrm>
          <a:prstGeom prst="straightConnector1">
            <a:avLst/>
          </a:prstGeom>
          <a:noFill/>
          <a:ln w="57150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triangle"/>
          </a:ln>
          <a:effectLst/>
        </p:spPr>
      </p:cxnSp>
      <p:cxnSp>
        <p:nvCxnSpPr>
          <p:cNvPr id="98" name="Connecteur droit avec flèche 97">
            <a:extLst>
              <a:ext uri="{FF2B5EF4-FFF2-40B4-BE49-F238E27FC236}">
                <a16:creationId xmlns:a16="http://schemas.microsoft.com/office/drawing/2014/main" id="{8226A973-9704-43B0-8533-DE10D99F571A}"/>
              </a:ext>
            </a:extLst>
          </p:cNvPr>
          <p:cNvCxnSpPr>
            <a:cxnSpLocks/>
          </p:cNvCxnSpPr>
          <p:nvPr/>
        </p:nvCxnSpPr>
        <p:spPr>
          <a:xfrm flipV="1">
            <a:off x="11417951" y="10847679"/>
            <a:ext cx="1424765" cy="4103414"/>
          </a:xfrm>
          <a:prstGeom prst="straightConnector1">
            <a:avLst/>
          </a:prstGeom>
          <a:noFill/>
          <a:ln w="57150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triangle"/>
          </a:ln>
          <a:effectLst/>
        </p:spPr>
      </p:cxnSp>
      <p:sp>
        <p:nvSpPr>
          <p:cNvPr id="2063" name="Text Box 91">
            <a:extLst>
              <a:ext uri="{FF2B5EF4-FFF2-40B4-BE49-F238E27FC236}">
                <a16:creationId xmlns:a16="http://schemas.microsoft.com/office/drawing/2014/main" id="{6F224295-7FA1-4C22-A672-417F00B605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86343" y="16839402"/>
            <a:ext cx="1893969" cy="65824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34682" tIns="67341" rIns="134682" bIns="67341" numCol="1" anchor="t" anchorCtr="0" compatLnSpc="1">
            <a:prstTxWarp prst="textNoShape">
              <a:avLst/>
            </a:prstTxWarp>
          </a:bodyPr>
          <a:lstStyle/>
          <a:p>
            <a:pPr defTabSz="1346820" eaLnBrk="0" fontAlgn="base">
              <a:spcBef>
                <a:spcPct val="0"/>
              </a:spcBef>
              <a:spcAft>
                <a:spcPct val="0"/>
              </a:spcAft>
            </a:pPr>
            <a:r>
              <a:rPr lang="fr-FR" altLang="fr-FR" sz="162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Réseau</a:t>
            </a:r>
            <a:endParaRPr lang="fr-FR" altLang="fr-FR" sz="162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defTabSz="1346820" eaLnBrk="0" fontAlgn="base">
              <a:spcBef>
                <a:spcPct val="0"/>
              </a:spcBef>
              <a:spcAft>
                <a:spcPct val="0"/>
              </a:spcAft>
            </a:pPr>
            <a:r>
              <a:rPr lang="fr-FR" altLang="fr-FR" sz="162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Détentes et Loisirs</a:t>
            </a:r>
            <a:endParaRPr lang="fr-FR" altLang="fr-FR" sz="2651" b="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2064" name="Text Box 93">
            <a:extLst>
              <a:ext uri="{FF2B5EF4-FFF2-40B4-BE49-F238E27FC236}">
                <a16:creationId xmlns:a16="http://schemas.microsoft.com/office/drawing/2014/main" id="{3E02F2B3-6637-4112-88F1-6C4D764943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45891" y="17027313"/>
            <a:ext cx="982058" cy="715499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34682" tIns="67341" rIns="134682" bIns="67341" numCol="1" anchor="t" anchorCtr="0" compatLnSpc="1">
            <a:prstTxWarp prst="textNoShape">
              <a:avLst/>
            </a:prstTxWarp>
          </a:bodyPr>
          <a:lstStyle/>
          <a:p>
            <a:pPr defTabSz="1346820" eaLnBrk="0" fontAlgn="base">
              <a:spcBef>
                <a:spcPct val="0"/>
              </a:spcBef>
              <a:spcAft>
                <a:spcPct val="0"/>
              </a:spcAft>
            </a:pPr>
            <a:r>
              <a:rPr lang="fr-FR" altLang="fr-FR" sz="162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Autres acteurs</a:t>
            </a:r>
            <a:endParaRPr lang="fr-FR" altLang="fr-FR" sz="2651" b="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cxnSp>
        <p:nvCxnSpPr>
          <p:cNvPr id="104" name="Connecteur : en angle 103">
            <a:extLst>
              <a:ext uri="{FF2B5EF4-FFF2-40B4-BE49-F238E27FC236}">
                <a16:creationId xmlns:a16="http://schemas.microsoft.com/office/drawing/2014/main" id="{FCD8C66D-5FFC-4989-AFC6-B2653A87BCC4}"/>
              </a:ext>
            </a:extLst>
          </p:cNvPr>
          <p:cNvCxnSpPr/>
          <p:nvPr/>
        </p:nvCxnSpPr>
        <p:spPr>
          <a:xfrm>
            <a:off x="8829625" y="16811923"/>
            <a:ext cx="575205" cy="519088"/>
          </a:xfrm>
          <a:prstGeom prst="bentConnector3">
            <a:avLst>
              <a:gd name="adj1" fmla="val 0"/>
            </a:avLst>
          </a:prstGeom>
          <a:ln w="38100" cap="flat" cmpd="sng" algn="ctr">
            <a:solidFill>
              <a:schemeClr val="accent1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06" name="Connecteur droit avec flèche 105">
            <a:extLst>
              <a:ext uri="{FF2B5EF4-FFF2-40B4-BE49-F238E27FC236}">
                <a16:creationId xmlns:a16="http://schemas.microsoft.com/office/drawing/2014/main" id="{81484E42-99BB-487C-853F-A7F81CE590FB}"/>
              </a:ext>
            </a:extLst>
          </p:cNvPr>
          <p:cNvCxnSpPr/>
          <p:nvPr/>
        </p:nvCxnSpPr>
        <p:spPr>
          <a:xfrm flipV="1">
            <a:off x="5982835" y="14731975"/>
            <a:ext cx="3184673" cy="14029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07" name="Connecteur droit avec flèche 106">
            <a:extLst>
              <a:ext uri="{FF2B5EF4-FFF2-40B4-BE49-F238E27FC236}">
                <a16:creationId xmlns:a16="http://schemas.microsoft.com/office/drawing/2014/main" id="{77B25328-94A6-4243-A857-FE01F35586C8}"/>
              </a:ext>
            </a:extLst>
          </p:cNvPr>
          <p:cNvCxnSpPr>
            <a:cxnSpLocks/>
          </p:cNvCxnSpPr>
          <p:nvPr/>
        </p:nvCxnSpPr>
        <p:spPr>
          <a:xfrm>
            <a:off x="5709983" y="14556871"/>
            <a:ext cx="1191661" cy="0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08" name="Connecteur droit avec flèche 107">
            <a:extLst>
              <a:ext uri="{FF2B5EF4-FFF2-40B4-BE49-F238E27FC236}">
                <a16:creationId xmlns:a16="http://schemas.microsoft.com/office/drawing/2014/main" id="{4DED0EAC-F41B-4577-8741-50E8525DE7A1}"/>
              </a:ext>
            </a:extLst>
          </p:cNvPr>
          <p:cNvCxnSpPr>
            <a:cxnSpLocks/>
          </p:cNvCxnSpPr>
          <p:nvPr/>
        </p:nvCxnSpPr>
        <p:spPr>
          <a:xfrm>
            <a:off x="8461586" y="14556871"/>
            <a:ext cx="1275335" cy="0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2065" name="Rectangle 103">
            <a:extLst>
              <a:ext uri="{FF2B5EF4-FFF2-40B4-BE49-F238E27FC236}">
                <a16:creationId xmlns:a16="http://schemas.microsoft.com/office/drawing/2014/main" id="{37B97A9C-FAF3-4BBC-8B1C-71506CFC2F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37971" y="6276283"/>
            <a:ext cx="272059" cy="1223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34682" tIns="67341" rIns="134682" bIns="67341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 sz="7070"/>
          </a:p>
        </p:txBody>
      </p:sp>
      <p:sp>
        <p:nvSpPr>
          <p:cNvPr id="2066" name="Rectangle 105">
            <a:extLst>
              <a:ext uri="{FF2B5EF4-FFF2-40B4-BE49-F238E27FC236}">
                <a16:creationId xmlns:a16="http://schemas.microsoft.com/office/drawing/2014/main" id="{2D318728-B105-421F-9591-F8CACE7F14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" y="6779774"/>
            <a:ext cx="272059" cy="1563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34682" tIns="67341" rIns="134682" bIns="67341" numCol="1" anchor="ctr" anchorCtr="0" compatLnSpc="1">
            <a:prstTxWarp prst="textNoShape">
              <a:avLst/>
            </a:prstTxWarp>
            <a:spAutoFit/>
          </a:bodyPr>
          <a:lstStyle/>
          <a:p>
            <a:pPr algn="l" defTabSz="1346820" eaLnBrk="0" fontAlgn="base">
              <a:spcBef>
                <a:spcPct val="0"/>
              </a:spcBef>
              <a:spcAft>
                <a:spcPct val="0"/>
              </a:spcAft>
            </a:pPr>
            <a:endParaRPr lang="fr-FR" altLang="fr-FR" sz="1326" b="0">
              <a:solidFill>
                <a:schemeClr val="tx1"/>
              </a:solidFill>
            </a:endParaRPr>
          </a:p>
          <a:p>
            <a:pPr algn="l" defTabSz="1346820" eaLnBrk="0" fontAlgn="base">
              <a:spcBef>
                <a:spcPct val="0"/>
              </a:spcBef>
              <a:spcAft>
                <a:spcPct val="0"/>
              </a:spcAft>
            </a:pPr>
            <a:br>
              <a:rPr lang="fr-FR" altLang="fr-FR" sz="2651" b="0">
                <a:solidFill>
                  <a:schemeClr val="tx1"/>
                </a:solidFill>
                <a:latin typeface="Arial" panose="020B0604020202020204" pitchFamily="34" charset="0"/>
              </a:rPr>
            </a:br>
            <a:endParaRPr lang="fr-FR" altLang="fr-FR" sz="2651" b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algn="l" defTabSz="1346820" eaLnBrk="0" fontAlgn="base">
              <a:spcBef>
                <a:spcPct val="0"/>
              </a:spcBef>
              <a:spcAft>
                <a:spcPct val="0"/>
              </a:spcAft>
            </a:pPr>
            <a:endParaRPr lang="fr-FR" altLang="fr-FR" sz="2651" b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2067" name="Rectangle 120">
            <a:extLst>
              <a:ext uri="{FF2B5EF4-FFF2-40B4-BE49-F238E27FC236}">
                <a16:creationId xmlns:a16="http://schemas.microsoft.com/office/drawing/2014/main" id="{5E7FE862-714B-434D-A683-CB8F19744B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" y="7524413"/>
            <a:ext cx="272059" cy="747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34682" tIns="67341" rIns="134682" bIns="67341" numCol="1" anchor="ctr" anchorCtr="0" compatLnSpc="1">
            <a:prstTxWarp prst="textNoShape">
              <a:avLst/>
            </a:prstTxWarp>
            <a:spAutoFit/>
          </a:bodyPr>
          <a:lstStyle/>
          <a:p>
            <a:pPr algn="l" defTabSz="1346820" eaLnBrk="0" fontAlgn="base">
              <a:spcBef>
                <a:spcPct val="0"/>
              </a:spcBef>
              <a:spcAft>
                <a:spcPct val="0"/>
              </a:spcAft>
            </a:pPr>
            <a:endParaRPr lang="fr-FR" altLang="fr-FR" sz="1326" b="0">
              <a:solidFill>
                <a:schemeClr val="tx1"/>
              </a:solidFill>
            </a:endParaRPr>
          </a:p>
          <a:p>
            <a:pPr algn="l" defTabSz="1346820" eaLnBrk="0" fontAlgn="base">
              <a:spcBef>
                <a:spcPct val="0"/>
              </a:spcBef>
              <a:spcAft>
                <a:spcPct val="0"/>
              </a:spcAft>
            </a:pPr>
            <a:endParaRPr lang="fr-FR" altLang="fr-FR" sz="2651" b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2070" name="Zone de texte 70">
            <a:extLst>
              <a:ext uri="{FF2B5EF4-FFF2-40B4-BE49-F238E27FC236}">
                <a16:creationId xmlns:a16="http://schemas.microsoft.com/office/drawing/2014/main" id="{B5A55522-6DC6-429A-91BA-275BB933434E}"/>
              </a:ext>
            </a:extLst>
          </p:cNvPr>
          <p:cNvSpPr txBox="1">
            <a:spLocks noChangeArrowheads="1"/>
          </p:cNvSpPr>
          <p:nvPr/>
        </p:nvSpPr>
        <p:spPr bwMode="auto">
          <a:xfrm rot="17346727">
            <a:off x="11380930" y="12386739"/>
            <a:ext cx="1498807" cy="437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34682" tIns="67341" rIns="134682" bIns="67341" numCol="1" anchor="t" anchorCtr="0" compatLnSpc="1">
            <a:prstTxWarp prst="textNoShape">
              <a:avLst/>
            </a:prstTxWarp>
          </a:bodyPr>
          <a:lstStyle/>
          <a:p>
            <a:pPr algn="l" defTabSz="1346820" eaLnBrk="0" fontAlgn="base">
              <a:spcBef>
                <a:spcPct val="0"/>
              </a:spcBef>
              <a:spcAft>
                <a:spcPct val="0"/>
              </a:spcAft>
            </a:pPr>
            <a:r>
              <a:rPr lang="fr-FR" altLang="fr-FR" sz="162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Orient</a:t>
            </a:r>
            <a:r>
              <a:rPr lang="fr-FR" altLang="fr-FR" sz="162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é</a:t>
            </a:r>
            <a:r>
              <a:rPr lang="fr-FR" altLang="fr-FR" sz="162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vers</a:t>
            </a:r>
            <a:endParaRPr lang="fr-FR" altLang="fr-FR" sz="2651" b="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2071" name="Zone de texte 70">
            <a:extLst>
              <a:ext uri="{FF2B5EF4-FFF2-40B4-BE49-F238E27FC236}">
                <a16:creationId xmlns:a16="http://schemas.microsoft.com/office/drawing/2014/main" id="{39C9019E-F3E2-4236-9588-186A2257693A}"/>
              </a:ext>
            </a:extLst>
          </p:cNvPr>
          <p:cNvSpPr txBox="1">
            <a:spLocks noChangeArrowheads="1"/>
          </p:cNvSpPr>
          <p:nvPr/>
        </p:nvSpPr>
        <p:spPr bwMode="auto">
          <a:xfrm rot="17735810">
            <a:off x="11887066" y="13691184"/>
            <a:ext cx="1498807" cy="437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34682" tIns="67341" rIns="134682" bIns="67341" numCol="1" anchor="t" anchorCtr="0" compatLnSpc="1">
            <a:prstTxWarp prst="textNoShape">
              <a:avLst/>
            </a:prstTxWarp>
          </a:bodyPr>
          <a:lstStyle/>
          <a:p>
            <a:pPr algn="l" defTabSz="1346820" eaLnBrk="0" fontAlgn="base">
              <a:spcBef>
                <a:spcPct val="0"/>
              </a:spcBef>
              <a:spcAft>
                <a:spcPct val="0"/>
              </a:spcAft>
            </a:pPr>
            <a:r>
              <a:rPr lang="fr-FR" altLang="fr-FR" sz="162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Orient</a:t>
            </a:r>
            <a:r>
              <a:rPr lang="fr-FR" altLang="fr-FR" sz="162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é</a:t>
            </a:r>
            <a:r>
              <a:rPr lang="fr-FR" altLang="fr-FR" sz="162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vers</a:t>
            </a:r>
            <a:endParaRPr lang="fr-FR" altLang="fr-FR" sz="2651" b="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2073" name="Zone de texte 70">
            <a:extLst>
              <a:ext uri="{FF2B5EF4-FFF2-40B4-BE49-F238E27FC236}">
                <a16:creationId xmlns:a16="http://schemas.microsoft.com/office/drawing/2014/main" id="{6BB11CC2-41CF-4BB2-8C4D-DDE19F8C5831}"/>
              </a:ext>
            </a:extLst>
          </p:cNvPr>
          <p:cNvSpPr txBox="1">
            <a:spLocks noChangeArrowheads="1"/>
          </p:cNvSpPr>
          <p:nvPr/>
        </p:nvSpPr>
        <p:spPr bwMode="auto">
          <a:xfrm rot="18264693">
            <a:off x="12198802" y="15601557"/>
            <a:ext cx="1498807" cy="437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34682" tIns="67341" rIns="134682" bIns="67341" numCol="1" anchor="t" anchorCtr="0" compatLnSpc="1">
            <a:prstTxWarp prst="textNoShape">
              <a:avLst/>
            </a:prstTxWarp>
          </a:bodyPr>
          <a:lstStyle/>
          <a:p>
            <a:pPr algn="l" defTabSz="1346820" eaLnBrk="0" fontAlgn="base">
              <a:spcBef>
                <a:spcPct val="0"/>
              </a:spcBef>
              <a:spcAft>
                <a:spcPct val="0"/>
              </a:spcAft>
            </a:pPr>
            <a:r>
              <a:rPr lang="fr-FR" altLang="fr-FR" sz="162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Orient</a:t>
            </a:r>
            <a:r>
              <a:rPr lang="fr-FR" altLang="fr-FR" sz="162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é</a:t>
            </a:r>
            <a:r>
              <a:rPr lang="fr-FR" altLang="fr-FR" sz="162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vers</a:t>
            </a:r>
            <a:endParaRPr lang="fr-FR" altLang="fr-FR" sz="2651" b="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2074" name="Zone de texte 26">
            <a:extLst>
              <a:ext uri="{FF2B5EF4-FFF2-40B4-BE49-F238E27FC236}">
                <a16:creationId xmlns:a16="http://schemas.microsoft.com/office/drawing/2014/main" id="{12E56AB0-4B28-4285-9167-638954B55215}"/>
              </a:ext>
            </a:extLst>
          </p:cNvPr>
          <p:cNvSpPr txBox="1">
            <a:spLocks noChangeArrowheads="1"/>
          </p:cNvSpPr>
          <p:nvPr/>
        </p:nvSpPr>
        <p:spPr bwMode="auto">
          <a:xfrm rot="1798108">
            <a:off x="12896126" y="13691024"/>
            <a:ext cx="1877054" cy="1547021"/>
          </a:xfrm>
          <a:prstGeom prst="rect">
            <a:avLst/>
          </a:prstGeom>
          <a:solidFill>
            <a:srgbClr val="C1EFFF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134682" tIns="67341" rIns="134682" bIns="67341" numCol="1" anchor="t" anchorCtr="0" compatLnSpc="1">
            <a:prstTxWarp prst="textNoShape">
              <a:avLst/>
            </a:prstTxWarp>
          </a:bodyPr>
          <a:lstStyle/>
          <a:p>
            <a:pPr defTabSz="1346820" eaLnBrk="0" fontAlgn="base">
              <a:spcBef>
                <a:spcPct val="0"/>
              </a:spcBef>
              <a:spcAft>
                <a:spcPct val="0"/>
              </a:spcAft>
            </a:pPr>
            <a:r>
              <a:rPr lang="fr-FR" altLang="fr-FR" sz="1767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Différents partenaires du territoire Nétreville et Clos au Duc</a:t>
            </a:r>
            <a:endParaRPr lang="fr-FR" altLang="fr-FR" sz="2651" b="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cxnSp>
        <p:nvCxnSpPr>
          <p:cNvPr id="122" name="Connecteur droit avec flèche 121">
            <a:extLst>
              <a:ext uri="{FF2B5EF4-FFF2-40B4-BE49-F238E27FC236}">
                <a16:creationId xmlns:a16="http://schemas.microsoft.com/office/drawing/2014/main" id="{0E730E97-9035-4AE6-96D2-70BF7F588123}"/>
              </a:ext>
            </a:extLst>
          </p:cNvPr>
          <p:cNvCxnSpPr>
            <a:cxnSpLocks/>
          </p:cNvCxnSpPr>
          <p:nvPr/>
        </p:nvCxnSpPr>
        <p:spPr>
          <a:xfrm flipV="1">
            <a:off x="12344154" y="15021614"/>
            <a:ext cx="933814" cy="1370007"/>
          </a:xfrm>
          <a:prstGeom prst="straightConnector1">
            <a:avLst/>
          </a:prstGeom>
          <a:noFill/>
          <a:ln w="57150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triangle"/>
          </a:ln>
          <a:effectLst/>
        </p:spPr>
      </p:cxnSp>
      <p:sp>
        <p:nvSpPr>
          <p:cNvPr id="2075" name="Zone de texte 26">
            <a:extLst>
              <a:ext uri="{FF2B5EF4-FFF2-40B4-BE49-F238E27FC236}">
                <a16:creationId xmlns:a16="http://schemas.microsoft.com/office/drawing/2014/main" id="{63552262-72DE-4599-80E3-9255BC11475F}"/>
              </a:ext>
            </a:extLst>
          </p:cNvPr>
          <p:cNvSpPr txBox="1">
            <a:spLocks noChangeArrowheads="1"/>
          </p:cNvSpPr>
          <p:nvPr/>
        </p:nvSpPr>
        <p:spPr bwMode="auto">
          <a:xfrm rot="19877819">
            <a:off x="597727" y="10978994"/>
            <a:ext cx="2970290" cy="1026363"/>
          </a:xfrm>
          <a:prstGeom prst="rect">
            <a:avLst/>
          </a:prstGeom>
          <a:solidFill>
            <a:srgbClr val="C1EFFF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134682" tIns="67341" rIns="134682" bIns="67341" numCol="1" anchor="t" anchorCtr="0" compatLnSpc="1">
            <a:prstTxWarp prst="textNoShape">
              <a:avLst/>
            </a:prstTxWarp>
          </a:bodyPr>
          <a:lstStyle/>
          <a:p>
            <a:pPr defTabSz="1346820" eaLnBrk="0" fontAlgn="base">
              <a:spcBef>
                <a:spcPct val="0"/>
              </a:spcBef>
              <a:spcAft>
                <a:spcPct val="0"/>
              </a:spcAft>
            </a:pPr>
            <a:r>
              <a:rPr lang="fr-FR" altLang="fr-FR" sz="1767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Différents partenaires</a:t>
            </a:r>
            <a:r>
              <a:rPr lang="fr-FR" altLang="fr-FR" sz="1767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orientent les habitants vers le centre social</a:t>
            </a:r>
            <a:endParaRPr lang="fr-FR" altLang="fr-FR" sz="2651" b="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2076" name="Zone de texte 26">
            <a:extLst>
              <a:ext uri="{FF2B5EF4-FFF2-40B4-BE49-F238E27FC236}">
                <a16:creationId xmlns:a16="http://schemas.microsoft.com/office/drawing/2014/main" id="{544DE1E2-1769-425C-8DAB-86ED489229E6}"/>
              </a:ext>
            </a:extLst>
          </p:cNvPr>
          <p:cNvSpPr txBox="1">
            <a:spLocks noChangeArrowheads="1"/>
          </p:cNvSpPr>
          <p:nvPr/>
        </p:nvSpPr>
        <p:spPr bwMode="auto">
          <a:xfrm rot="19805199">
            <a:off x="275356" y="13387352"/>
            <a:ext cx="2517035" cy="1256211"/>
          </a:xfrm>
          <a:prstGeom prst="rect">
            <a:avLst/>
          </a:prstGeom>
          <a:solidFill>
            <a:srgbClr val="C1EFFF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134682" tIns="67341" rIns="134682" bIns="67341" numCol="1" anchor="t" anchorCtr="0" compatLnSpc="1">
            <a:prstTxWarp prst="textNoShape">
              <a:avLst/>
            </a:prstTxWarp>
          </a:bodyPr>
          <a:lstStyle/>
          <a:p>
            <a:pPr defTabSz="1346820" eaLnBrk="0" fontAlgn="base">
              <a:spcBef>
                <a:spcPct val="0"/>
              </a:spcBef>
              <a:spcAft>
                <a:spcPct val="0"/>
              </a:spcAft>
            </a:pPr>
            <a:r>
              <a:rPr lang="fr-FR" altLang="fr-FR" sz="1767" dirty="0">
                <a:latin typeface="Arial" panose="020B0604020202020204" pitchFamily="34" charset="0"/>
                <a:cs typeface="Arial" panose="020B0604020202020204" pitchFamily="34" charset="0"/>
              </a:rPr>
              <a:t>Les habitants s’adressent à l’accueil du centre social</a:t>
            </a:r>
            <a:endParaRPr lang="fr-FR" altLang="fr-FR" sz="2651" b="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cxnSp>
        <p:nvCxnSpPr>
          <p:cNvPr id="2078" name="Connecteur droit avec flèche 2077">
            <a:extLst>
              <a:ext uri="{FF2B5EF4-FFF2-40B4-BE49-F238E27FC236}">
                <a16:creationId xmlns:a16="http://schemas.microsoft.com/office/drawing/2014/main" id="{680732E3-5404-41AF-9E83-137373BFA348}"/>
              </a:ext>
            </a:extLst>
          </p:cNvPr>
          <p:cNvCxnSpPr>
            <a:cxnSpLocks/>
          </p:cNvCxnSpPr>
          <p:nvPr/>
        </p:nvCxnSpPr>
        <p:spPr>
          <a:xfrm>
            <a:off x="2174385" y="12040504"/>
            <a:ext cx="1591436" cy="2910588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31" name="Connecteur droit avec flèche 130">
            <a:extLst>
              <a:ext uri="{FF2B5EF4-FFF2-40B4-BE49-F238E27FC236}">
                <a16:creationId xmlns:a16="http://schemas.microsoft.com/office/drawing/2014/main" id="{66D67CA6-768C-4CD1-BD56-F149CD7C059A}"/>
              </a:ext>
            </a:extLst>
          </p:cNvPr>
          <p:cNvCxnSpPr>
            <a:cxnSpLocks/>
          </p:cNvCxnSpPr>
          <p:nvPr/>
        </p:nvCxnSpPr>
        <p:spPr>
          <a:xfrm>
            <a:off x="1868475" y="14556871"/>
            <a:ext cx="981174" cy="1454609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2169" name="Picture 121">
            <a:extLst>
              <a:ext uri="{FF2B5EF4-FFF2-40B4-BE49-F238E27FC236}">
                <a16:creationId xmlns:a16="http://schemas.microsoft.com/office/drawing/2014/main" id="{508FB1B4-4135-4D1D-BC72-ACC4D2FE56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59" r="25949"/>
          <a:stretch>
            <a:fillRect/>
          </a:stretch>
        </p:blipFill>
        <p:spPr bwMode="auto">
          <a:xfrm>
            <a:off x="1847549" y="18147240"/>
            <a:ext cx="756422" cy="49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70" name="Picture 122" descr="Logo de la ville d'Évreux">
            <a:extLst>
              <a:ext uri="{FF2B5EF4-FFF2-40B4-BE49-F238E27FC236}">
                <a16:creationId xmlns:a16="http://schemas.microsoft.com/office/drawing/2014/main" id="{BDE94708-7EC4-4C87-AEC0-4521078F4E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196" y="18111807"/>
            <a:ext cx="585429" cy="585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87" name="Image 2086">
            <a:extLst>
              <a:ext uri="{FF2B5EF4-FFF2-40B4-BE49-F238E27FC236}">
                <a16:creationId xmlns:a16="http://schemas.microsoft.com/office/drawing/2014/main" id="{1B16552D-CD9D-43E3-906B-7120077B2B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5486" y="17976536"/>
            <a:ext cx="505951" cy="738923"/>
          </a:xfrm>
          <a:prstGeom prst="rect">
            <a:avLst/>
          </a:prstGeom>
        </p:spPr>
      </p:pic>
      <p:pic>
        <p:nvPicPr>
          <p:cNvPr id="2088" name="Image 2087">
            <a:extLst>
              <a:ext uri="{FF2B5EF4-FFF2-40B4-BE49-F238E27FC236}">
                <a16:creationId xmlns:a16="http://schemas.microsoft.com/office/drawing/2014/main" id="{218DBFE4-0BF2-41A9-8436-EFB4D1D1C57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15289" y="18147239"/>
            <a:ext cx="765381" cy="558351"/>
          </a:xfrm>
          <a:prstGeom prst="rect">
            <a:avLst/>
          </a:prstGeom>
        </p:spPr>
      </p:pic>
      <p:cxnSp>
        <p:nvCxnSpPr>
          <p:cNvPr id="102" name="Connecteur : en angle 101">
            <a:extLst>
              <a:ext uri="{FF2B5EF4-FFF2-40B4-BE49-F238E27FC236}">
                <a16:creationId xmlns:a16="http://schemas.microsoft.com/office/drawing/2014/main" id="{A1DAC4F7-1CFF-4C6C-B462-0A71ACB68B78}"/>
              </a:ext>
            </a:extLst>
          </p:cNvPr>
          <p:cNvCxnSpPr/>
          <p:nvPr/>
        </p:nvCxnSpPr>
        <p:spPr>
          <a:xfrm flipH="1">
            <a:off x="7910214" y="16622257"/>
            <a:ext cx="617294" cy="547147"/>
          </a:xfrm>
          <a:prstGeom prst="bentConnector3">
            <a:avLst>
              <a:gd name="adj1" fmla="val 0"/>
            </a:avLst>
          </a:prstGeom>
          <a:ln w="38100" cap="flat" cmpd="sng" algn="ctr">
            <a:solidFill>
              <a:schemeClr val="accent1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" name="Zone de texte 26">
            <a:extLst>
              <a:ext uri="{FF2B5EF4-FFF2-40B4-BE49-F238E27FC236}">
                <a16:creationId xmlns:a16="http://schemas.microsoft.com/office/drawing/2014/main" id="{4A77315F-14C9-4505-B144-9D396FBA80AF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2516582" y="15288273"/>
            <a:ext cx="1962535" cy="1202123"/>
          </a:xfrm>
          <a:prstGeom prst="rect">
            <a:avLst/>
          </a:prstGeom>
          <a:solidFill>
            <a:srgbClr val="C1EFFF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134682" tIns="67341" rIns="134682" bIns="67341" numCol="1" anchor="t" anchorCtr="0" compatLnSpc="1">
            <a:prstTxWarp prst="textNoShape">
              <a:avLst/>
            </a:prstTxWarp>
          </a:bodyPr>
          <a:lstStyle/>
          <a:p>
            <a:pPr defTabSz="1346820" eaLnBrk="0" fontAlgn="base">
              <a:spcBef>
                <a:spcPct val="0"/>
              </a:spcBef>
              <a:spcAft>
                <a:spcPct val="0"/>
              </a:spcAft>
            </a:pPr>
            <a:r>
              <a:rPr lang="fr-FR" altLang="fr-FR" sz="1915" u="sng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 seuil</a:t>
            </a:r>
            <a:r>
              <a:rPr lang="fr-FR" altLang="fr-FR" sz="1767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defTabSz="1346820" eaLnBrk="0" fontAlgn="base">
              <a:spcBef>
                <a:spcPct val="0"/>
              </a:spcBef>
              <a:spcAft>
                <a:spcPct val="0"/>
              </a:spcAft>
            </a:pPr>
            <a:r>
              <a:rPr lang="fr-FR" altLang="fr-FR" sz="1767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à l’accueil, un professionnel à l’ écoute</a:t>
            </a:r>
            <a:endParaRPr lang="fr-FR" altLang="fr-FR" sz="2651" b="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9" name="Zone de texte 26">
            <a:extLst>
              <a:ext uri="{FF2B5EF4-FFF2-40B4-BE49-F238E27FC236}">
                <a16:creationId xmlns:a16="http://schemas.microsoft.com/office/drawing/2014/main" id="{C8C2594B-736D-4B41-8F22-65F72A0B8C89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10847587" y="15258897"/>
            <a:ext cx="1996070" cy="1227337"/>
          </a:xfrm>
          <a:prstGeom prst="rect">
            <a:avLst/>
          </a:prstGeom>
          <a:solidFill>
            <a:srgbClr val="C1EFFF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134682" tIns="67341" rIns="134682" bIns="67341" numCol="1" anchor="t" anchorCtr="0" compatLnSpc="1">
            <a:prstTxWarp prst="textNoShape">
              <a:avLst/>
            </a:prstTxWarp>
          </a:bodyPr>
          <a:lstStyle/>
          <a:p>
            <a:pPr defTabSz="1346820" eaLnBrk="0" fontAlgn="base">
              <a:spcBef>
                <a:spcPct val="0"/>
              </a:spcBef>
              <a:spcAft>
                <a:spcPct val="0"/>
              </a:spcAft>
            </a:pPr>
            <a:r>
              <a:rPr lang="fr-FR" altLang="fr-FR" sz="1767" u="sng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confiance</a:t>
            </a:r>
            <a:r>
              <a:rPr lang="fr-FR" altLang="fr-FR" sz="1767" dirty="0">
                <a:latin typeface="Arial" panose="020B0604020202020204" pitchFamily="34" charset="0"/>
                <a:cs typeface="Arial" panose="020B0604020202020204" pitchFamily="34" charset="0"/>
              </a:rPr>
              <a:t>: quand l’estime de soi est retrouvée</a:t>
            </a:r>
            <a:endParaRPr lang="fr-FR" altLang="fr-FR" sz="1767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5" name="Connecteur droit avec flèche 64">
            <a:extLst>
              <a:ext uri="{FF2B5EF4-FFF2-40B4-BE49-F238E27FC236}">
                <a16:creationId xmlns:a16="http://schemas.microsoft.com/office/drawing/2014/main" id="{482B8592-9D33-4B3E-8EDA-A9D57421E747}"/>
              </a:ext>
            </a:extLst>
          </p:cNvPr>
          <p:cNvCxnSpPr>
            <a:cxnSpLocks/>
          </p:cNvCxnSpPr>
          <p:nvPr/>
        </p:nvCxnSpPr>
        <p:spPr>
          <a:xfrm>
            <a:off x="5187384" y="14496936"/>
            <a:ext cx="0" cy="757321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headEnd type="triangle"/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71" name="Connecteur droit avec flèche 70">
            <a:extLst>
              <a:ext uri="{FF2B5EF4-FFF2-40B4-BE49-F238E27FC236}">
                <a16:creationId xmlns:a16="http://schemas.microsoft.com/office/drawing/2014/main" id="{B9FE13B6-C8D4-498F-9D6A-28FD618AF4F2}"/>
              </a:ext>
            </a:extLst>
          </p:cNvPr>
          <p:cNvCxnSpPr>
            <a:cxnSpLocks/>
          </p:cNvCxnSpPr>
          <p:nvPr/>
        </p:nvCxnSpPr>
        <p:spPr>
          <a:xfrm>
            <a:off x="10234792" y="14506459"/>
            <a:ext cx="0" cy="757321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headEnd type="triangle"/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24" name="Flèche : droite rayée 23">
            <a:extLst>
              <a:ext uri="{FF2B5EF4-FFF2-40B4-BE49-F238E27FC236}">
                <a16:creationId xmlns:a16="http://schemas.microsoft.com/office/drawing/2014/main" id="{B6993AB9-AA51-4141-BA4F-611CC900ABFF}"/>
              </a:ext>
            </a:extLst>
          </p:cNvPr>
          <p:cNvSpPr/>
          <p:nvPr/>
        </p:nvSpPr>
        <p:spPr>
          <a:xfrm>
            <a:off x="4097010" y="15706616"/>
            <a:ext cx="518786" cy="304864"/>
          </a:xfrm>
          <a:prstGeom prst="stripedRightArrow">
            <a:avLst/>
          </a:prstGeom>
          <a:solidFill>
            <a:srgbClr val="92D05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7070" dirty="0"/>
          </a:p>
        </p:txBody>
      </p:sp>
      <p:sp>
        <p:nvSpPr>
          <p:cNvPr id="25" name="Flèche : droite rayée 24">
            <a:extLst>
              <a:ext uri="{FF2B5EF4-FFF2-40B4-BE49-F238E27FC236}">
                <a16:creationId xmlns:a16="http://schemas.microsoft.com/office/drawing/2014/main" id="{C9737D7D-42CB-4039-AAB8-A2F2CD19B709}"/>
              </a:ext>
            </a:extLst>
          </p:cNvPr>
          <p:cNvSpPr/>
          <p:nvPr/>
        </p:nvSpPr>
        <p:spPr>
          <a:xfrm>
            <a:off x="10705738" y="15706616"/>
            <a:ext cx="518786" cy="304864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7070" dirty="0"/>
          </a:p>
        </p:txBody>
      </p:sp>
    </p:spTree>
    <p:extLst>
      <p:ext uri="{BB962C8B-B14F-4D97-AF65-F5344CB8AC3E}">
        <p14:creationId xmlns:p14="http://schemas.microsoft.com/office/powerpoint/2010/main" val="350014154"/>
      </p:ext>
    </p:extLst>
  </p:cSld>
  <p:clrMapOvr>
    <a:masterClrMapping/>
  </p:clrMapOvr>
</p:sld>
</file>

<file path=ppt/theme/theme1.xml><?xml version="1.0" encoding="utf-8"?>
<a:theme xmlns:a="http://schemas.openxmlformats.org/drawingml/2006/main" name="White">
  <a:themeElements>
    <a:clrScheme name="AL2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FEF"/>
      </a:accent1>
      <a:accent2>
        <a:srgbClr val="77B82A"/>
      </a:accent2>
      <a:accent3>
        <a:srgbClr val="E10726"/>
      </a:accent3>
      <a:accent4>
        <a:srgbClr val="FEDC05"/>
      </a:accent4>
      <a:accent5>
        <a:srgbClr val="E4057C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1340673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32808" tIns="32808" rIns="32808" bIns="32808" numCol="1" spcCol="38100" rtlCol="0" anchor="ctr">
        <a:spAutoFit/>
      </a:bodyPr>
      <a:lstStyle>
        <a:defPPr marL="0" marR="0" indent="0" algn="ctr" defTabSz="1340673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8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1340673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32808" tIns="32808" rIns="32808" bIns="32808" numCol="1" spcCol="38100" rtlCol="0" anchor="ctr">
        <a:spAutoFit/>
      </a:bodyPr>
      <a:lstStyle>
        <a:defPPr marL="0" marR="0" indent="0" algn="ctr" defTabSz="1340673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8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603</TotalTime>
  <Words>693</Words>
  <Application>Microsoft Office PowerPoint</Application>
  <PresentationFormat>Personnalisé</PresentationFormat>
  <Paragraphs>123</Paragraphs>
  <Slides>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11" baseType="lpstr">
      <vt:lpstr>Arial</vt:lpstr>
      <vt:lpstr>Calibri</vt:lpstr>
      <vt:lpstr>Helvetica</vt:lpstr>
      <vt:lpstr>Helvetica Neue</vt:lpstr>
      <vt:lpstr>Helvetica Neue Medium</vt:lpstr>
      <vt:lpstr>Open Sans</vt:lpstr>
      <vt:lpstr>White</vt:lpstr>
      <vt:lpstr>Présentation PowerPoint</vt:lpstr>
      <vt:lpstr>Planning jeunesse</vt:lpstr>
      <vt:lpstr>Planning habitant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Animation</dc:creator>
  <cp:lastModifiedBy>Netreville</cp:lastModifiedBy>
  <cp:revision>26</cp:revision>
  <dcterms:modified xsi:type="dcterms:W3CDTF">2020-09-07T10:12:51Z</dcterms:modified>
</cp:coreProperties>
</file>